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6"/>
  </p:notesMasterIdLst>
  <p:handoutMasterIdLst>
    <p:handoutMasterId r:id="rId27"/>
  </p:handoutMasterIdLst>
  <p:sldIdLst>
    <p:sldId id="256" r:id="rId3"/>
    <p:sldId id="311" r:id="rId4"/>
    <p:sldId id="313" r:id="rId5"/>
    <p:sldId id="314" r:id="rId6"/>
    <p:sldId id="296" r:id="rId7"/>
    <p:sldId id="257" r:id="rId8"/>
    <p:sldId id="294" r:id="rId9"/>
    <p:sldId id="299" r:id="rId10"/>
    <p:sldId id="297" r:id="rId11"/>
    <p:sldId id="308" r:id="rId12"/>
    <p:sldId id="300" r:id="rId13"/>
    <p:sldId id="285" r:id="rId14"/>
    <p:sldId id="305" r:id="rId15"/>
    <p:sldId id="284" r:id="rId16"/>
    <p:sldId id="303" r:id="rId17"/>
    <p:sldId id="307" r:id="rId18"/>
    <p:sldId id="310" r:id="rId19"/>
    <p:sldId id="286" r:id="rId20"/>
    <p:sldId id="306" r:id="rId21"/>
    <p:sldId id="302" r:id="rId22"/>
    <p:sldId id="298" r:id="rId23"/>
    <p:sldId id="289" r:id="rId24"/>
    <p:sldId id="28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66" autoAdjust="0"/>
    <p:restoredTop sz="90888" autoAdjust="0"/>
  </p:normalViewPr>
  <p:slideViewPr>
    <p:cSldViewPr>
      <p:cViewPr>
        <p:scale>
          <a:sx n="125" d="100"/>
          <a:sy n="125" d="100"/>
        </p:scale>
        <p:origin x="99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2872"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8/18/19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8/18/19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	Cody – welcome </a:t>
            </a:r>
          </a:p>
          <a:p>
            <a:endParaRPr lang="en-US" sz="2000"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a:p>
        </p:txBody>
      </p:sp>
    </p:spTree>
    <p:extLst>
      <p:ext uri="{BB962C8B-B14F-4D97-AF65-F5344CB8AC3E}">
        <p14:creationId xmlns:p14="http://schemas.microsoft.com/office/powerpoint/2010/main" val="2690302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Karen Purdy</a:t>
            </a:r>
          </a:p>
          <a:p>
            <a:r>
              <a:rPr lang="en-US" sz="1600" dirty="0"/>
              <a:t>Headphones: The kids chew and twist these despite our reminders not to and therefore they will likely be sent home with nonworking headphones and need a replacement pair. Good idea to buy two. </a:t>
            </a:r>
          </a:p>
          <a:p>
            <a:r>
              <a:rPr lang="en-US" sz="1200" dirty="0">
                <a:solidFill>
                  <a:schemeClr val="bg1"/>
                </a:solidFill>
                <a:latin typeface="HelloDeanna"/>
                <a:cs typeface="HelloDeanna"/>
              </a:rPr>
              <a:t>Kindergarteners use these headphones</a:t>
            </a:r>
            <a:r>
              <a:rPr lang="en-US" sz="1200" baseline="0" dirty="0">
                <a:solidFill>
                  <a:schemeClr val="bg1"/>
                </a:solidFill>
                <a:latin typeface="HelloDeanna"/>
                <a:cs typeface="HelloDeanna"/>
              </a:rPr>
              <a:t> and chew on them</a:t>
            </a:r>
            <a:r>
              <a:rPr lang="en-US" sz="1200" dirty="0">
                <a:solidFill>
                  <a:schemeClr val="bg1"/>
                </a:solidFill>
                <a:latin typeface="HelloDeanna"/>
                <a:cs typeface="HelloDeanna"/>
              </a:rPr>
              <a:t>. They will probably require replacement headphones during the year.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10</a:t>
            </a:fld>
            <a:endParaRPr lang="en-US"/>
          </a:p>
        </p:txBody>
      </p:sp>
    </p:spTree>
    <p:extLst>
      <p:ext uri="{BB962C8B-B14F-4D97-AF65-F5344CB8AC3E}">
        <p14:creationId xmlns:p14="http://schemas.microsoft.com/office/powerpoint/2010/main" val="138596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Karen</a:t>
            </a:r>
            <a:r>
              <a:rPr lang="en-US" sz="1600" baseline="0" dirty="0"/>
              <a:t> Linder:</a:t>
            </a:r>
            <a:endParaRPr lang="en-US" sz="1600" dirty="0"/>
          </a:p>
          <a:p>
            <a:r>
              <a:rPr lang="en-US" sz="1600" dirty="0"/>
              <a:t>Academics:</a:t>
            </a:r>
          </a:p>
          <a:p>
            <a:r>
              <a:rPr lang="en-US" sz="1600" dirty="0">
                <a:latin typeface="HelloArchitect"/>
                <a:cs typeface="HelloArchitect"/>
              </a:rPr>
              <a:t>Link on webpage to Texas</a:t>
            </a:r>
            <a:r>
              <a:rPr lang="en-US" sz="1600" baseline="0" dirty="0">
                <a:latin typeface="HelloArchitect"/>
                <a:cs typeface="HelloArchitect"/>
              </a:rPr>
              <a:t> Essential Knowledge and Skills.</a:t>
            </a:r>
          </a:p>
          <a:p>
            <a:r>
              <a:rPr lang="en-US" sz="1600" dirty="0">
                <a:latin typeface="HelloArchitect"/>
                <a:cs typeface="HelloArchitect"/>
              </a:rPr>
              <a:t>Language Arts curriculum: Fountas and Pinnell IRA, Mini lessons, and word study phonics</a:t>
            </a:r>
            <a:br>
              <a:rPr lang="en-US" sz="1600" dirty="0">
                <a:latin typeface="HelloArchitect"/>
                <a:cs typeface="HelloArchitect"/>
              </a:rPr>
            </a:br>
            <a:r>
              <a:rPr lang="en-US" sz="1600" dirty="0">
                <a:latin typeface="HelloArchitect"/>
                <a:cs typeface="HelloArchitect"/>
              </a:rPr>
              <a:t>Handwriting:</a:t>
            </a:r>
            <a:r>
              <a:rPr lang="en-US" sz="1600" baseline="0" dirty="0">
                <a:latin typeface="HelloArchitect"/>
                <a:cs typeface="HelloArchitect"/>
              </a:rPr>
              <a:t> handwriting without tears</a:t>
            </a:r>
            <a:endParaRPr lang="en-US" sz="1600" dirty="0">
              <a:latin typeface="HelloArchitect"/>
              <a:cs typeface="HelloArchitect"/>
            </a:endParaRPr>
          </a:p>
          <a:p>
            <a:r>
              <a:rPr lang="en-US" sz="1600" dirty="0">
                <a:latin typeface="HelloArchitect"/>
                <a:cs typeface="HelloArchitect"/>
              </a:rPr>
              <a:t>Writing curriculum: Lucy Calkins Writer’s Workshop</a:t>
            </a:r>
            <a:br>
              <a:rPr lang="en-US" sz="1600" dirty="0">
                <a:latin typeface="HelloArchitect"/>
                <a:cs typeface="HelloArchitect"/>
              </a:rPr>
            </a:br>
            <a:r>
              <a:rPr lang="en-US" sz="1600" dirty="0">
                <a:latin typeface="HelloArchitect"/>
                <a:cs typeface="HelloArchitect"/>
              </a:rPr>
              <a:t>Social Studies curriculum: Studies Weekly </a:t>
            </a:r>
            <a:br>
              <a:rPr lang="en-US" sz="1600" dirty="0">
                <a:latin typeface="HelloArchitect"/>
                <a:cs typeface="HelloArchitect"/>
              </a:rPr>
            </a:br>
            <a:r>
              <a:rPr lang="en-US" sz="1600" dirty="0">
                <a:latin typeface="HelloArchitect"/>
                <a:cs typeface="HelloArchitect"/>
              </a:rPr>
              <a:t>S.E.L. curriculum: Social Thinking/ Second Step</a:t>
            </a:r>
            <a:br>
              <a:rPr lang="en-US" sz="1600" dirty="0">
                <a:latin typeface="HelloArchitect"/>
                <a:cs typeface="HelloArchitect"/>
              </a:rPr>
            </a:br>
            <a:r>
              <a:rPr lang="en-US" sz="1600" dirty="0">
                <a:latin typeface="HelloArchitect"/>
                <a:cs typeface="HelloArchitect"/>
              </a:rPr>
              <a:t>Science curriculum: FOSS </a:t>
            </a:r>
            <a:br>
              <a:rPr lang="en-US" sz="1600" dirty="0">
                <a:latin typeface="HelloArchitect"/>
                <a:cs typeface="HelloArchitect"/>
              </a:rPr>
            </a:br>
            <a:r>
              <a:rPr lang="en-US" sz="1600" dirty="0">
                <a:latin typeface="HelloArchitect"/>
                <a:cs typeface="HelloArchitect"/>
              </a:rPr>
              <a:t>Math curriculum: Envisions</a:t>
            </a:r>
            <a:br>
              <a:rPr lang="en-US" sz="1600" dirty="0">
                <a:latin typeface="HelloArchitect"/>
                <a:cs typeface="HelloArchitect"/>
              </a:rPr>
            </a:br>
            <a:endParaRPr lang="en-US" sz="1600"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a:p>
        </p:txBody>
      </p:sp>
    </p:spTree>
    <p:extLst>
      <p:ext uri="{BB962C8B-B14F-4D97-AF65-F5344CB8AC3E}">
        <p14:creationId xmlns:p14="http://schemas.microsoft.com/office/powerpoint/2010/main" val="86759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600" dirty="0"/>
              <a:t>Susan:</a:t>
            </a:r>
          </a:p>
          <a:p>
            <a:r>
              <a:rPr lang="en-US" sz="1600" dirty="0"/>
              <a:t>Volunteering:</a:t>
            </a:r>
          </a:p>
          <a:p>
            <a:pPr>
              <a:buNone/>
            </a:pPr>
            <a:r>
              <a:rPr lang="en-US" sz="1600" dirty="0">
                <a:latin typeface="HelloArchitect"/>
                <a:cs typeface="HelloArchitect"/>
              </a:rPr>
              <a:t>There are many opportunities to get involved with your child’s class and school.</a:t>
            </a:r>
          </a:p>
          <a:p>
            <a:pPr>
              <a:buFont typeface="Arial" pitchFamily="34" charset="0"/>
              <a:buNone/>
            </a:pPr>
            <a:r>
              <a:rPr lang="en-US" sz="1600" dirty="0">
                <a:latin typeface="HelloArchitect"/>
                <a:cs typeface="HelloArchitect"/>
              </a:rPr>
              <a:t>More specific instructions will be  given in your child’s room later. </a:t>
            </a:r>
          </a:p>
          <a:p>
            <a:pPr>
              <a:buFont typeface="Arial" pitchFamily="34" charset="0"/>
              <a:buNone/>
            </a:pPr>
            <a:endParaRPr lang="en-US" sz="1600" dirty="0">
              <a:latin typeface="HelloArchitect"/>
              <a:cs typeface="HelloArchitect"/>
            </a:endParaRPr>
          </a:p>
          <a:p>
            <a:pPr>
              <a:buNone/>
            </a:pPr>
            <a:r>
              <a:rPr lang="en-US" sz="1600" dirty="0">
                <a:latin typeface="HelloArchitect"/>
                <a:cs typeface="HelloArchitect"/>
              </a:rPr>
              <a:t>As a grade level we all participate in weekly in class art time called “Creation Station”. This is held on Fridays at 11:15.</a:t>
            </a:r>
          </a:p>
          <a:p>
            <a:pPr>
              <a:buFont typeface="Arial" pitchFamily="34" charset="0"/>
              <a:buNone/>
            </a:pPr>
            <a:endParaRPr lang="en-US" sz="1600" dirty="0">
              <a:latin typeface="HelloArchitect"/>
              <a:cs typeface="HelloArchitect"/>
            </a:endParaRPr>
          </a:p>
          <a:p>
            <a:pPr>
              <a:buNone/>
            </a:pPr>
            <a:r>
              <a:rPr lang="en-US" sz="1600" dirty="0">
                <a:latin typeface="HelloArchitect"/>
                <a:cs typeface="HelloArchitect"/>
              </a:rPr>
              <a:t>HOW TO volunteer – you’ll receive directions receive in classroom.</a:t>
            </a:r>
          </a:p>
          <a:p>
            <a:pPr>
              <a:buNone/>
            </a:pPr>
            <a:r>
              <a:rPr lang="en-US" sz="1600" dirty="0">
                <a:latin typeface="HelloArchitect"/>
                <a:cs typeface="HelloArchitect"/>
              </a:rPr>
              <a:t>Discuss with your child that if they have a hard time transitioning when you leave that you may not be able to volunteer often if they are too upset. This can effect their learning afterwards and others. </a:t>
            </a:r>
          </a:p>
          <a:p>
            <a:pPr>
              <a:buNone/>
            </a:pPr>
            <a:endParaRPr lang="en-US" sz="1600" dirty="0">
              <a:latin typeface="HelloArchitect"/>
              <a:cs typeface="HelloArchitect"/>
            </a:endParaRPr>
          </a:p>
          <a:p>
            <a:pPr>
              <a:buFont typeface="Arial" pitchFamily="34" charset="0"/>
              <a:buNone/>
            </a:pPr>
            <a:endParaRPr lang="en-US" sz="1600" dirty="0">
              <a:latin typeface="HelloArchitect"/>
              <a:cs typeface="HelloArchitect"/>
            </a:endParaRPr>
          </a:p>
          <a:p>
            <a:pPr>
              <a:buFont typeface="Arial" pitchFamily="34" charset="0"/>
              <a:buNone/>
            </a:pPr>
            <a:r>
              <a:rPr lang="en-US" sz="1600" dirty="0">
                <a:latin typeface="HelloArchitect"/>
                <a:cs typeface="HelloArchitect"/>
              </a:rPr>
              <a:t>If your child has separation issues and becomes distressed please wait till later in the year to volunteer.</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12</a:t>
            </a:fld>
            <a:endParaRPr lang="en-US"/>
          </a:p>
        </p:txBody>
      </p:sp>
    </p:spTree>
    <p:extLst>
      <p:ext uri="{BB962C8B-B14F-4D97-AF65-F5344CB8AC3E}">
        <p14:creationId xmlns:p14="http://schemas.microsoft.com/office/powerpoint/2010/main" val="41402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latin typeface="HelloArchitect"/>
                <a:cs typeface="HelloArchitect"/>
              </a:rPr>
              <a:t>Susan:</a:t>
            </a:r>
          </a:p>
          <a:p>
            <a:r>
              <a:rPr lang="en-US" sz="1600" dirty="0">
                <a:latin typeface="HelloArchitect"/>
                <a:cs typeface="HelloArchitect"/>
              </a:rPr>
              <a:t>At lunch time there will be</a:t>
            </a:r>
            <a:r>
              <a:rPr lang="en-US" sz="1600" baseline="0" dirty="0">
                <a:latin typeface="HelloArchitect"/>
                <a:cs typeface="HelloArchitect"/>
              </a:rPr>
              <a:t> a limited number of staff helping. For this reason we ask that kids not bring lunches that need reheating. </a:t>
            </a:r>
            <a:endParaRPr lang="en-US" sz="1600" dirty="0">
              <a:latin typeface="HelloArchitect"/>
              <a:cs typeface="HelloArchitect"/>
            </a:endParaRPr>
          </a:p>
          <a:p>
            <a:r>
              <a:rPr lang="en-US" sz="1600" dirty="0">
                <a:latin typeface="HelloArchitect"/>
                <a:cs typeface="HelloArchitect"/>
              </a:rPr>
              <a:t>Foster independence in your child by sending easily-opened products and containers. Keep</a:t>
            </a:r>
            <a:r>
              <a:rPr lang="en-US" sz="1600" baseline="0" dirty="0">
                <a:latin typeface="HelloArchitect"/>
                <a:cs typeface="HelloArchitect"/>
              </a:rPr>
              <a:t> in mind that behavior is often effected when kids have too much sugar. </a:t>
            </a:r>
            <a:r>
              <a:rPr lang="en-US" sz="1600" dirty="0">
                <a:latin typeface="HelloArchitect"/>
                <a:cs typeface="HelloArchitect"/>
              </a:rPr>
              <a:t>Healthy lunches keep</a:t>
            </a:r>
            <a:r>
              <a:rPr lang="en-US" sz="1600" baseline="0" dirty="0">
                <a:latin typeface="HelloArchitect"/>
                <a:cs typeface="HelloArchitect"/>
              </a:rPr>
              <a:t> them focused</a:t>
            </a:r>
            <a:r>
              <a:rPr lang="en-US" sz="1600" dirty="0">
                <a:latin typeface="HelloArchitect"/>
                <a:cs typeface="HelloArchitect"/>
              </a:rPr>
              <a:t>. Do not send any glass containers. </a:t>
            </a:r>
          </a:p>
          <a:p>
            <a:r>
              <a:rPr lang="en-US" sz="1600" dirty="0">
                <a:latin typeface="HelloArchitect"/>
                <a:cs typeface="HelloArchitect"/>
              </a:rPr>
              <a:t>Please NO lunch visitors for 2 weeks. Visitors early-on often make the transition more difficult for the child</a:t>
            </a:r>
            <a:r>
              <a:rPr lang="en-US" sz="1600" baseline="0" dirty="0">
                <a:latin typeface="HelloArchitect"/>
                <a:cs typeface="HelloArchitect"/>
              </a:rPr>
              <a:t> and increase anxiety when parent leaves after lunch. </a:t>
            </a:r>
            <a:endParaRPr lang="en-US" sz="1600" dirty="0">
              <a:latin typeface="HelloArchitect"/>
              <a:cs typeface="HelloArchitect"/>
            </a:endParaRPr>
          </a:p>
          <a:p>
            <a:r>
              <a:rPr lang="en-US" sz="1600" dirty="0">
                <a:latin typeface="HelloArchitect"/>
                <a:cs typeface="HelloArchitect"/>
              </a:rPr>
              <a:t>Separate and label lunch and snacks for a few weeks. (Kids often get confused and eat both at lunch.)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a:p>
        </p:txBody>
      </p:sp>
    </p:spTree>
    <p:extLst>
      <p:ext uri="{BB962C8B-B14F-4D97-AF65-F5344CB8AC3E}">
        <p14:creationId xmlns:p14="http://schemas.microsoft.com/office/powerpoint/2010/main" val="332662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600" dirty="0">
                <a:latin typeface="HelloArchitect"/>
                <a:cs typeface="HelloArchitect"/>
              </a:rPr>
              <a:t>Susan:</a:t>
            </a:r>
          </a:p>
          <a:p>
            <a:pPr>
              <a:spcBef>
                <a:spcPct val="0"/>
              </a:spcBef>
            </a:pPr>
            <a:r>
              <a:rPr lang="en-US" sz="1600" dirty="0">
                <a:latin typeface="HelloArchitect"/>
                <a:cs typeface="HelloArchitect"/>
              </a:rPr>
              <a:t>Water only for snack time. </a:t>
            </a:r>
          </a:p>
          <a:p>
            <a:pPr>
              <a:spcBef>
                <a:spcPct val="0"/>
              </a:spcBef>
            </a:pPr>
            <a:r>
              <a:rPr lang="en-US" sz="1600" dirty="0">
                <a:latin typeface="HelloArchitect"/>
                <a:cs typeface="HelloArchitect"/>
              </a:rPr>
              <a:t>Juices or sticky drinks are lunchroom only. </a:t>
            </a:r>
          </a:p>
          <a:p>
            <a:pPr marL="0" indent="0">
              <a:spcBef>
                <a:spcPct val="0"/>
              </a:spcBef>
              <a:buClrTx/>
              <a:buSzTx/>
            </a:pPr>
            <a:r>
              <a:rPr lang="en-US" sz="1600" dirty="0">
                <a:latin typeface="HelloArchitect"/>
                <a:cs typeface="HelloArchitect"/>
              </a:rPr>
              <a:t> No sugary snacks. </a:t>
            </a:r>
          </a:p>
          <a:p>
            <a:pPr marL="0" indent="0">
              <a:spcBef>
                <a:spcPct val="0"/>
              </a:spcBef>
              <a:buClrTx/>
              <a:buSzTx/>
            </a:pPr>
            <a:r>
              <a:rPr lang="en-US" sz="1600" dirty="0">
                <a:latin typeface="HelloArchitect"/>
                <a:cs typeface="HelloArchitect"/>
              </a:rPr>
              <a:t> No messy snacks that need spoons. </a:t>
            </a:r>
          </a:p>
          <a:p>
            <a:pPr marL="0" indent="0">
              <a:spcBef>
                <a:spcPct val="0"/>
              </a:spcBef>
              <a:buClrTx/>
              <a:buSzTx/>
            </a:pPr>
            <a:r>
              <a:rPr lang="en-US" sz="1600" dirty="0">
                <a:latin typeface="HelloArchitect"/>
                <a:cs typeface="HelloArchitect"/>
              </a:rPr>
              <a:t> State law prohibits staff from providing snacks or kid sharing snacks at school. </a:t>
            </a:r>
          </a:p>
          <a:p>
            <a:pPr marL="0" indent="0">
              <a:spcBef>
                <a:spcPct val="0"/>
              </a:spcBef>
              <a:buClrTx/>
              <a:buSzTx/>
            </a:pPr>
            <a:r>
              <a:rPr lang="en-US" sz="1600" dirty="0">
                <a:latin typeface="HelloArchitect"/>
                <a:cs typeface="HelloArchitect"/>
              </a:rPr>
              <a:t> Try to pack an extra snack in their backpack. </a:t>
            </a:r>
            <a:endParaRPr lang="en-US" sz="1600" dirty="0">
              <a:latin typeface="AbcTeacher"/>
              <a:cs typeface="AbcTeacher"/>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14</a:t>
            </a:fld>
            <a:endParaRPr lang="en-US"/>
          </a:p>
        </p:txBody>
      </p:sp>
    </p:spTree>
    <p:extLst>
      <p:ext uri="{BB962C8B-B14F-4D97-AF65-F5344CB8AC3E}">
        <p14:creationId xmlns:p14="http://schemas.microsoft.com/office/powerpoint/2010/main" val="2476709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Susan Ormand</a:t>
            </a:r>
            <a:r>
              <a:rPr lang="en-US" sz="1400" baseline="0" dirty="0"/>
              <a:t>:</a:t>
            </a:r>
            <a:endParaRPr lang="en-US" sz="1400" dirty="0"/>
          </a:p>
          <a:p>
            <a:r>
              <a:rPr lang="en-US" sz="1400" dirty="0"/>
              <a:t>Soon your child will be visiting Mrs.</a:t>
            </a:r>
            <a:r>
              <a:rPr lang="en-US" sz="1400" baseline="0" dirty="0"/>
              <a:t> Tillman in the Library. They will get to check out books to read with family. Please remind your child when library day is near to return their book – this is a good way to help them learn responsibility. </a:t>
            </a:r>
          </a:p>
          <a:p>
            <a:r>
              <a:rPr lang="en-US" sz="1400" baseline="0" dirty="0"/>
              <a:t>A note will be going home soon with information about ordering class t-shirts. These will be worn by the whole class on spirit assembly days, field trips and special days. Check the FTE homepage to see when spirit assemblies will be held.  </a:t>
            </a:r>
          </a:p>
          <a:p>
            <a:r>
              <a:rPr lang="en-US" sz="1400" baseline="0" dirty="0"/>
              <a:t>The booster club sells popcorn for many Thursdays as a fundraiser. </a:t>
            </a:r>
          </a:p>
          <a:p>
            <a:r>
              <a:rPr lang="en-US" sz="1400" baseline="0" dirty="0"/>
              <a:t>FYI:   At the beginning some parents assume their child won’t want the popcorn for snack but when the kids see others getting it – they all seem to want it too.  </a:t>
            </a:r>
            <a:endParaRPr lang="en-US" sz="1400"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15</a:t>
            </a:fld>
            <a:endParaRPr lang="en-US"/>
          </a:p>
        </p:txBody>
      </p:sp>
    </p:spTree>
    <p:extLst>
      <p:ext uri="{BB962C8B-B14F-4D97-AF65-F5344CB8AC3E}">
        <p14:creationId xmlns:p14="http://schemas.microsoft.com/office/powerpoint/2010/main" val="241295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latin typeface="HelloArchitect"/>
                <a:cs typeface="HelloArchitect"/>
              </a:rPr>
              <a:t>Sarah Chen</a:t>
            </a:r>
          </a:p>
          <a:p>
            <a:pPr marL="0" indent="0">
              <a:buNone/>
            </a:pPr>
            <a:r>
              <a:rPr lang="en-US" sz="1600" dirty="0">
                <a:latin typeface="HelloArchitect"/>
                <a:cs typeface="HelloArchitect"/>
              </a:rPr>
              <a:t>Homework:</a:t>
            </a:r>
          </a:p>
          <a:p>
            <a:pPr marL="0" indent="0">
              <a:buNone/>
            </a:pPr>
            <a:r>
              <a:rPr lang="en-US" sz="1600" dirty="0">
                <a:latin typeface="HelloArchitect"/>
                <a:cs typeface="HelloArchitect"/>
              </a:rPr>
              <a:t>School policy: no homework other than nightly reading. </a:t>
            </a:r>
          </a:p>
          <a:p>
            <a:pPr marL="0" indent="0">
              <a:buNone/>
            </a:pPr>
            <a:r>
              <a:rPr lang="en-US" sz="1600" dirty="0">
                <a:latin typeface="HelloArchitect"/>
                <a:cs typeface="HelloArchitect"/>
              </a:rPr>
              <a:t>     10 minute minimum each night.</a:t>
            </a:r>
          </a:p>
          <a:p>
            <a:pPr marL="0" indent="0">
              <a:buNone/>
            </a:pPr>
            <a:r>
              <a:rPr lang="en-US" sz="1600" dirty="0">
                <a:latin typeface="HelloArchitect"/>
                <a:cs typeface="HelloArchitect"/>
              </a:rPr>
              <a:t>     However, if your child needs extra help to master a skill they will be sent home with extra practice.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16</a:t>
            </a:fld>
            <a:endParaRPr lang="en-US"/>
          </a:p>
        </p:txBody>
      </p:sp>
    </p:spTree>
    <p:extLst>
      <p:ext uri="{BB962C8B-B14F-4D97-AF65-F5344CB8AC3E}">
        <p14:creationId xmlns:p14="http://schemas.microsoft.com/office/powerpoint/2010/main" val="1680157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Sarah Chen:</a:t>
            </a:r>
          </a:p>
          <a:p>
            <a:r>
              <a:rPr lang="en-US" sz="1600" dirty="0"/>
              <a:t>Tell a little about smart tags and need to send it back each and every day.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17</a:t>
            </a:fld>
            <a:endParaRPr lang="en-US"/>
          </a:p>
        </p:txBody>
      </p:sp>
    </p:spTree>
    <p:extLst>
      <p:ext uri="{BB962C8B-B14F-4D97-AF65-F5344CB8AC3E}">
        <p14:creationId xmlns:p14="http://schemas.microsoft.com/office/powerpoint/2010/main" val="1774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pPr>
            <a:r>
              <a:rPr lang="en-US" sz="1200" dirty="0">
                <a:latin typeface="HelloArchitect"/>
                <a:cs typeface="HelloArchitect"/>
              </a:rPr>
              <a:t>Sarah Chen:</a:t>
            </a:r>
          </a:p>
          <a:p>
            <a:pPr marL="0" indent="0">
              <a:lnSpc>
                <a:spcPct val="200000"/>
              </a:lnSpc>
            </a:pPr>
            <a:r>
              <a:rPr lang="en-US" sz="1200" dirty="0">
                <a:latin typeface="HelloArchitect"/>
                <a:cs typeface="HelloArchitect"/>
              </a:rPr>
              <a:t>First week transportation form must be filled out tonight or handed in on muffin morning. </a:t>
            </a:r>
          </a:p>
          <a:p>
            <a:pPr marL="0" indent="0">
              <a:lnSpc>
                <a:spcPct val="200000"/>
              </a:lnSpc>
            </a:pPr>
            <a:r>
              <a:rPr lang="en-US" sz="1200" dirty="0">
                <a:latin typeface="HelloArchitect"/>
                <a:cs typeface="HelloArchitect"/>
              </a:rPr>
              <a:t>Changes to transportation PM bus only. Legally required to send them home the way listed as </a:t>
            </a:r>
            <a:r>
              <a:rPr lang="en-US" dirty="0">
                <a:latin typeface="HelloArchitect"/>
                <a:cs typeface="HelloArchitect"/>
              </a:rPr>
              <a:t>their </a:t>
            </a:r>
            <a:r>
              <a:rPr lang="en-US" sz="1200" dirty="0">
                <a:latin typeface="HelloArchitect"/>
                <a:cs typeface="HelloArchitect"/>
              </a:rPr>
              <a:t>transportation if no note or phone call is received. </a:t>
            </a:r>
          </a:p>
          <a:p>
            <a:pPr marL="0" indent="0">
              <a:lnSpc>
                <a:spcPct val="200000"/>
              </a:lnSpc>
            </a:pPr>
            <a:r>
              <a:rPr lang="en-US" sz="1200" dirty="0">
                <a:latin typeface="HelloArchitect"/>
                <a:cs typeface="HelloArchitect"/>
              </a:rPr>
              <a:t>leave transportation tag on backpack.</a:t>
            </a:r>
          </a:p>
          <a:p>
            <a:pPr marL="0" indent="0">
              <a:lnSpc>
                <a:spcPct val="200000"/>
              </a:lnSpc>
            </a:pPr>
            <a:r>
              <a:rPr lang="en-US" sz="1200" dirty="0">
                <a:latin typeface="HelloArchitect"/>
                <a:cs typeface="HelloArchitect"/>
              </a:rPr>
              <a:t>Bus finder can be found on skyward family access:</a:t>
            </a:r>
          </a:p>
          <a:p>
            <a:pPr marL="0" indent="0">
              <a:lnSpc>
                <a:spcPct val="200000"/>
              </a:lnSpc>
            </a:pPr>
            <a:r>
              <a:rPr lang="en-US" sz="1200" dirty="0">
                <a:latin typeface="HelloArchitect"/>
                <a:cs typeface="HelloArchitect"/>
              </a:rPr>
              <a:t>If you have not already found out your child’s animal bus name please do so tonight and add this information to your child’s skyward account</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18</a:t>
            </a:fld>
            <a:endParaRPr lang="en-US"/>
          </a:p>
        </p:txBody>
      </p:sp>
    </p:spTree>
    <p:extLst>
      <p:ext uri="{BB962C8B-B14F-4D97-AF65-F5344CB8AC3E}">
        <p14:creationId xmlns:p14="http://schemas.microsoft.com/office/powerpoint/2010/main" val="3990864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Chen:</a:t>
            </a:r>
          </a:p>
          <a:p>
            <a:r>
              <a:rPr lang="en-US" dirty="0"/>
              <a:t>Philanthropy:</a:t>
            </a:r>
          </a:p>
          <a:p>
            <a:r>
              <a:rPr lang="en-US" dirty="0"/>
              <a:t>opportunities throughout the year. </a:t>
            </a:r>
          </a:p>
          <a:p>
            <a:r>
              <a:rPr lang="en-US" sz="1200" dirty="0">
                <a:solidFill>
                  <a:srgbClr val="000000"/>
                </a:solidFill>
                <a:latin typeface="HelloDoodlePrint"/>
                <a:cs typeface="HelloDoodlePrint"/>
              </a:rPr>
              <a:t>The Community First Village is a 27 acre community that provides affordable sustainable housing and a supportive community for the disabled, chronically homeless in Central Texas. </a:t>
            </a:r>
          </a:p>
          <a:p>
            <a:r>
              <a:rPr lang="en-US" sz="1200" dirty="0">
                <a:solidFill>
                  <a:srgbClr val="000000"/>
                </a:solidFill>
                <a:latin typeface="HelloDoodlePrint"/>
                <a:cs typeface="HelloDoodlePrint"/>
              </a:rPr>
              <a:t>We hope to get the kids involved in giving because we know how much philanthropy benefits the giver as well as the receiver. </a:t>
            </a:r>
          </a:p>
          <a:p>
            <a:pPr algn="ctr"/>
            <a:r>
              <a:rPr lang="en-US" sz="1600" b="1" u="sng" dirty="0">
                <a:solidFill>
                  <a:srgbClr val="000000"/>
                </a:solidFill>
                <a:latin typeface="HelloHappy"/>
                <a:cs typeface="HelloHappy"/>
              </a:rPr>
              <a:t>Why teach philanthropy?</a:t>
            </a:r>
          </a:p>
          <a:p>
            <a:pPr algn="ctr"/>
            <a:r>
              <a:rPr lang="en-US" sz="1200" dirty="0">
                <a:solidFill>
                  <a:srgbClr val="000000"/>
                </a:solidFill>
                <a:latin typeface="HelloHappy"/>
                <a:cs typeface="HelloHappy"/>
              </a:rPr>
              <a:t>According to developmental psychologist Marilyn Mitchell: “Children who perform acts of kindness experience increased wellbeing. This, in turn, leads to better behavior, social skills and higher academic achievement. They learn about worlds beyond their own experience and develop a broader world-view. This is the beginning of developing empathy and tolerance for others. They learn, just by small acts of giving, how to become a change maker, what it means to be a good-citizen as well as learning from and teaching others how to collaborate and make a difference.”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HelloArchitect"/>
                <a:cs typeface="HelloArchitect"/>
              </a:rPr>
              <a:t>The whole school has joined with Community First,( a homeless housing center) to provide a great opportunity for kids to get involved in serving their community. This helped kids broaden</a:t>
            </a:r>
            <a:r>
              <a:rPr lang="en-US" sz="1200" baseline="0" dirty="0">
                <a:latin typeface="HelloArchitect"/>
                <a:cs typeface="HelloArchitect"/>
              </a:rPr>
              <a:t> their world view and learn about philanthropy. We worked in our philanthropy project with our math, science and social/ emotional curriculum.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HelloArchitect"/>
                <a:cs typeface="HelloArchitect"/>
              </a:rPr>
              <a:t>We helped Community First establish their chicken coop by raising funds, purchasing  </a:t>
            </a:r>
            <a:endParaRPr lang="en-US" sz="1200"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19</a:t>
            </a:fld>
            <a:endParaRPr lang="en-US"/>
          </a:p>
        </p:txBody>
      </p:sp>
    </p:spTree>
    <p:extLst>
      <p:ext uri="{BB962C8B-B14F-4D97-AF65-F5344CB8AC3E}">
        <p14:creationId xmlns:p14="http://schemas.microsoft.com/office/powerpoint/2010/main" val="247670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Purdy invite them up.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a:p>
        </p:txBody>
      </p:sp>
    </p:spTree>
    <p:extLst>
      <p:ext uri="{BB962C8B-B14F-4D97-AF65-F5344CB8AC3E}">
        <p14:creationId xmlns:p14="http://schemas.microsoft.com/office/powerpoint/2010/main" val="77121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a:t>
            </a:r>
          </a:p>
          <a:p>
            <a:r>
              <a:rPr lang="en-US" dirty="0"/>
              <a:t>parental controls and safeguards…</a:t>
            </a:r>
          </a:p>
          <a:p>
            <a:r>
              <a:rPr lang="en-US" dirty="0"/>
              <a:t>I need to add stuff from </a:t>
            </a:r>
            <a:r>
              <a:rPr lang="en-US" dirty="0" err="1"/>
              <a:t>chris</a:t>
            </a:r>
            <a:r>
              <a:rPr lang="en-US" dirty="0"/>
              <a:t> </a:t>
            </a:r>
            <a:r>
              <a:rPr lang="en-US" dirty="0" err="1"/>
              <a:t>miller</a:t>
            </a:r>
            <a:r>
              <a:rPr lang="en-US" baseline="0" dirty="0" err="1"/>
              <a:t>here</a:t>
            </a:r>
            <a:r>
              <a:rPr lang="en-US" baseline="0" dirty="0"/>
              <a:t>**************************</a:t>
            </a:r>
          </a:p>
          <a:p>
            <a:r>
              <a:rPr lang="en-US" baseline="0" dirty="0"/>
              <a:t>all screens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20</a:t>
            </a:fld>
            <a:endParaRPr lang="en-US"/>
          </a:p>
        </p:txBody>
      </p:sp>
    </p:spTree>
    <p:extLst>
      <p:ext uri="{BB962C8B-B14F-4D97-AF65-F5344CB8AC3E}">
        <p14:creationId xmlns:p14="http://schemas.microsoft.com/office/powerpoint/2010/main" val="33956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Karen Purdy: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Communication: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We VALUE communication with parents! We</a:t>
            </a:r>
            <a:r>
              <a:rPr lang="en-US" sz="1600" baseline="0" dirty="0">
                <a:latin typeface="HelloArchitect"/>
                <a:cs typeface="HelloArchitect"/>
              </a:rPr>
              <a:t> </a:t>
            </a:r>
            <a:r>
              <a:rPr lang="en-US" sz="1600" dirty="0">
                <a:latin typeface="HelloArchitect"/>
                <a:cs typeface="HelloArchitect"/>
              </a:rPr>
              <a:t>want to keep you up-to-date and answer questions or concerns you may have. Here are some ways to stay in touch… </a:t>
            </a:r>
          </a:p>
          <a:p>
            <a:r>
              <a:rPr lang="en-US" sz="1600" dirty="0">
                <a:latin typeface="HelloArchitect"/>
                <a:cs typeface="HelloArchitect"/>
              </a:rPr>
              <a:t>We will send out </a:t>
            </a:r>
            <a:r>
              <a:rPr lang="en-US" sz="1600" u="sng" dirty="0">
                <a:latin typeface="HelloArchitect"/>
                <a:cs typeface="HelloArchitect"/>
              </a:rPr>
              <a:t>Weekly Newsletters</a:t>
            </a:r>
            <a:r>
              <a:rPr lang="en-US" sz="1600" dirty="0">
                <a:latin typeface="HelloArchitect"/>
                <a:cs typeface="HelloArchitect"/>
              </a:rPr>
              <a:t>. PLEASE READ THESE.</a:t>
            </a:r>
          </a:p>
          <a:p>
            <a:r>
              <a:rPr lang="en-US" sz="1600" dirty="0">
                <a:latin typeface="HelloArchitect"/>
                <a:cs typeface="HelloArchitect"/>
              </a:rPr>
              <a:t> Our </a:t>
            </a:r>
            <a:r>
              <a:rPr lang="en-US" sz="1600" u="sng" dirty="0">
                <a:latin typeface="HelloArchitect"/>
                <a:cs typeface="HelloArchitect"/>
              </a:rPr>
              <a:t>phone</a:t>
            </a:r>
            <a:r>
              <a:rPr lang="en-US" sz="1600" dirty="0">
                <a:latin typeface="HelloArchitect"/>
                <a:cs typeface="HelloArchitect"/>
              </a:rPr>
              <a:t> numbers and </a:t>
            </a:r>
            <a:r>
              <a:rPr lang="en-US" sz="1600" u="sng" dirty="0">
                <a:latin typeface="HelloArchitect"/>
                <a:cs typeface="HelloArchitect"/>
              </a:rPr>
              <a:t>email</a:t>
            </a:r>
            <a:r>
              <a:rPr lang="en-US" sz="1600" dirty="0">
                <a:latin typeface="HelloArchitect"/>
                <a:cs typeface="HelloArchitect"/>
              </a:rPr>
              <a:t> addresses are on our webpages.  Sarah Culpepper</a:t>
            </a:r>
            <a:r>
              <a:rPr lang="en-US" sz="1600" baseline="0" dirty="0">
                <a:latin typeface="HelloArchitect"/>
                <a:cs typeface="HelloArchitect"/>
              </a:rPr>
              <a:t> recently became Sarah Chen and will have a different email for a while. </a:t>
            </a:r>
            <a:endParaRPr lang="en-US" sz="1600" dirty="0">
              <a:latin typeface="HelloArchitect"/>
              <a:cs typeface="HelloArchitect"/>
            </a:endParaRPr>
          </a:p>
          <a:p>
            <a:r>
              <a:rPr lang="en-US" sz="1600" dirty="0">
                <a:latin typeface="HelloArchitect"/>
                <a:cs typeface="HelloArchitect"/>
              </a:rPr>
              <a:t> </a:t>
            </a:r>
            <a:r>
              <a:rPr lang="en-US" sz="1600" u="sng" dirty="0">
                <a:latin typeface="HelloArchitect"/>
                <a:cs typeface="HelloArchitect"/>
              </a:rPr>
              <a:t>Take Home Folders</a:t>
            </a:r>
            <a:r>
              <a:rPr lang="en-US" sz="1600" dirty="0">
                <a:latin typeface="HelloArchitect"/>
                <a:cs typeface="HelloArchitect"/>
              </a:rPr>
              <a:t> are sent to and from school each day. These carry work, assignments, forms, checks, notes etc… This and library books are your child’s ‘big kid’ responsibilities.</a:t>
            </a:r>
          </a:p>
          <a:p>
            <a:r>
              <a:rPr lang="en-US" sz="1600" dirty="0">
                <a:latin typeface="HelloArchitect"/>
                <a:cs typeface="HelloArchitect"/>
              </a:rPr>
              <a:t> Being a kindergarten teacher means email can not usually be checked during the school day. We can check our email either before or after school. If you have an urgent matter to discuss, please call the school. </a:t>
            </a: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21</a:t>
            </a:fld>
            <a:endParaRPr lang="en-US"/>
          </a:p>
        </p:txBody>
      </p:sp>
    </p:spTree>
    <p:extLst>
      <p:ext uri="{BB962C8B-B14F-4D97-AF65-F5344CB8AC3E}">
        <p14:creationId xmlns:p14="http://schemas.microsoft.com/office/powerpoint/2010/main" val="317768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Karen Purdy: </a:t>
            </a:r>
          </a:p>
          <a:p>
            <a:r>
              <a:rPr lang="en-US" sz="1600" dirty="0"/>
              <a:t>If you have any questions about what we have just covered </a:t>
            </a:r>
            <a:r>
              <a:rPr lang="en-US" sz="1600" baseline="0" dirty="0"/>
              <a:t> - general grade-level questions please ask. If you have specific questions you can ask those in a moment when we visit your child’s room. </a:t>
            </a:r>
            <a:endParaRPr lang="en-US" sz="1600"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22</a:t>
            </a:fld>
            <a:endParaRPr lang="en-US"/>
          </a:p>
        </p:txBody>
      </p:sp>
    </p:spTree>
    <p:extLst>
      <p:ext uri="{BB962C8B-B14F-4D97-AF65-F5344CB8AC3E}">
        <p14:creationId xmlns:p14="http://schemas.microsoft.com/office/powerpoint/2010/main" val="1762296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105E4-9E70-4B8C-B294-1B0219D99967}" type="slidenum">
              <a:rPr lang="en-US" smtClean="0"/>
              <a:pPr/>
              <a:t>23</a:t>
            </a:fld>
            <a:endParaRPr lang="en-US"/>
          </a:p>
        </p:txBody>
      </p:sp>
    </p:spTree>
    <p:extLst>
      <p:ext uri="{BB962C8B-B14F-4D97-AF65-F5344CB8AC3E}">
        <p14:creationId xmlns:p14="http://schemas.microsoft.com/office/powerpoint/2010/main" val="14824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Purdy invite them up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a:p>
        </p:txBody>
      </p:sp>
    </p:spTree>
    <p:extLst>
      <p:ext uri="{BB962C8B-B14F-4D97-AF65-F5344CB8AC3E}">
        <p14:creationId xmlns:p14="http://schemas.microsoft.com/office/powerpoint/2010/main" val="367220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a:t>
            </a:fld>
            <a:endParaRPr lang="en-US"/>
          </a:p>
        </p:txBody>
      </p:sp>
    </p:spTree>
    <p:extLst>
      <p:ext uri="{BB962C8B-B14F-4D97-AF65-F5344CB8AC3E}">
        <p14:creationId xmlns:p14="http://schemas.microsoft.com/office/powerpoint/2010/main" val="74498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Karen Purdy: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Muffin Morning: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This is an </a:t>
            </a:r>
            <a:r>
              <a:rPr lang="en-US" sz="1600" u="sng" dirty="0">
                <a:latin typeface="HelloArchitect"/>
                <a:cs typeface="HelloArchitect"/>
              </a:rPr>
              <a:t>important</a:t>
            </a:r>
            <a:r>
              <a:rPr lang="en-US" sz="1600" dirty="0">
                <a:latin typeface="HelloArchitect"/>
                <a:cs typeface="HelloArchitect"/>
              </a:rPr>
              <a:t> time for your child to meet their teacher and get familiar with with some classmates and their classroom.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It is a come and go event where kids will need to bring their school supplies (if they did not order them through the booster club fundraiser)</a:t>
            </a:r>
            <a:r>
              <a:rPr lang="en-US" sz="1600" baseline="0" dirty="0">
                <a:latin typeface="HelloArchitect"/>
                <a:cs typeface="HelloArchitect"/>
              </a:rPr>
              <a:t> </a:t>
            </a:r>
            <a:r>
              <a:rPr lang="en-US" sz="1600" dirty="0">
                <a:latin typeface="HelloArchitect"/>
                <a:cs typeface="HelloArchitect"/>
              </a:rPr>
              <a:t>and divide them up.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If they ordered them through booster club</a:t>
            </a:r>
            <a:r>
              <a:rPr lang="en-US" sz="1600" baseline="0" dirty="0">
                <a:latin typeface="HelloArchitect"/>
                <a:cs typeface="HelloArchitect"/>
              </a:rPr>
              <a:t> – the packets will be already in the classroom.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This helps them feel comfortable exploring the room.</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HelloArchitect"/>
                <a:cs typeface="HelloArchitect"/>
              </a:rPr>
              <a:t>Muffin morning is the time to take a picture of your child with their kindergarten teacher. First day of school they are encouraged to be dropped off at the “hug zone”.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a:p>
        </p:txBody>
      </p:sp>
    </p:spTree>
    <p:extLst>
      <p:ext uri="{BB962C8B-B14F-4D97-AF65-F5344CB8AC3E}">
        <p14:creationId xmlns:p14="http://schemas.microsoft.com/office/powerpoint/2010/main" val="214421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Karen Purdy</a:t>
            </a:r>
          </a:p>
          <a:p>
            <a:r>
              <a:rPr lang="en-US" sz="1600" dirty="0"/>
              <a:t>Kinder schedule:    </a:t>
            </a:r>
          </a:p>
          <a:p>
            <a:r>
              <a:rPr lang="en-US" sz="1600" dirty="0"/>
              <a:t>Please don’t be tardy, say goodbye at entry, no walking to class- it’s harder on the kids- promise!</a:t>
            </a:r>
          </a:p>
          <a:p>
            <a:r>
              <a:rPr lang="en-US" sz="1600" dirty="0"/>
              <a:t>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6</a:t>
            </a:fld>
            <a:endParaRPr lang="en-US"/>
          </a:p>
        </p:txBody>
      </p:sp>
    </p:spTree>
    <p:extLst>
      <p:ext uri="{BB962C8B-B14F-4D97-AF65-F5344CB8AC3E}">
        <p14:creationId xmlns:p14="http://schemas.microsoft.com/office/powerpoint/2010/main" val="1654363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Karen Purdy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This is a</a:t>
            </a:r>
            <a:r>
              <a:rPr lang="en-US" sz="1600" baseline="0" dirty="0"/>
              <a:t> flexible schedule and can change based on assemblies and special presentations and learning experiences that pop up, </a:t>
            </a:r>
            <a:r>
              <a:rPr lang="en-US" sz="1600" baseline="0" dirty="0" err="1"/>
              <a:t>etc</a:t>
            </a:r>
            <a:r>
              <a:rPr lang="en-US" sz="1600" baseline="0" dirty="0"/>
              <a:t>… </a:t>
            </a:r>
            <a:endParaRPr lang="en-US" sz="160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7</a:t>
            </a:fld>
            <a:endParaRPr lang="en-US"/>
          </a:p>
        </p:txBody>
      </p:sp>
    </p:spTree>
    <p:extLst>
      <p:ext uri="{BB962C8B-B14F-4D97-AF65-F5344CB8AC3E}">
        <p14:creationId xmlns:p14="http://schemas.microsoft.com/office/powerpoint/2010/main" val="3513582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HelloArchitect"/>
                <a:cs typeface="HelloArchitect"/>
              </a:rPr>
              <a:t>Karen Purdy</a:t>
            </a:r>
          </a:p>
          <a:p>
            <a:r>
              <a:rPr lang="en-US" sz="1600" dirty="0">
                <a:latin typeface="HelloArchitect"/>
                <a:cs typeface="HelloArchitect"/>
              </a:rPr>
              <a:t>Specials:</a:t>
            </a:r>
          </a:p>
          <a:p>
            <a:r>
              <a:rPr lang="en-US" sz="1600" dirty="0">
                <a:latin typeface="HelloArchitect"/>
                <a:cs typeface="HelloArchitect"/>
              </a:rPr>
              <a:t>Art, Music and P.E. are on a 3 day rotation schedule. </a:t>
            </a:r>
          </a:p>
          <a:p>
            <a:r>
              <a:rPr lang="en-US" sz="1600" dirty="0">
                <a:latin typeface="HelloArchitect"/>
                <a:cs typeface="HelloArchitect"/>
              </a:rPr>
              <a:t>You will find your child’s specials schedule on your teacher’s webpage. </a:t>
            </a:r>
          </a:p>
          <a:p>
            <a:r>
              <a:rPr lang="en-US" sz="1600" dirty="0">
                <a:latin typeface="HelloArchitect"/>
                <a:cs typeface="HelloArchitect"/>
              </a:rPr>
              <a:t>They will list their A day, B day and C day specials assignment.</a:t>
            </a:r>
          </a:p>
          <a:p>
            <a:r>
              <a:rPr lang="en-US" sz="1600" dirty="0">
                <a:latin typeface="HelloArchitect"/>
                <a:cs typeface="HelloArchitect"/>
              </a:rPr>
              <a:t>The Forest Trail home page has a calendar that lists each school day is an A day, B day or C day. </a:t>
            </a:r>
          </a:p>
          <a:p>
            <a:r>
              <a:rPr lang="en-US" sz="1600" dirty="0">
                <a:latin typeface="HelloArchitect"/>
                <a:cs typeface="HelloArchitect"/>
              </a:rPr>
              <a:t>The P.E. and Music teacher require students to wear tennis shoes. </a:t>
            </a:r>
          </a:p>
          <a:p>
            <a:r>
              <a:rPr lang="en-US" sz="1600" dirty="0">
                <a:latin typeface="HelloArchitect"/>
                <a:cs typeface="HelloArchitect"/>
              </a:rPr>
              <a:t>Tennis shoes are the </a:t>
            </a:r>
            <a:r>
              <a:rPr lang="en-US" sz="1600" u="sng" dirty="0">
                <a:latin typeface="HelloArchitect"/>
                <a:cs typeface="HelloArchitect"/>
              </a:rPr>
              <a:t>preferred</a:t>
            </a:r>
            <a:r>
              <a:rPr lang="en-US" sz="1600" dirty="0">
                <a:latin typeface="HelloArchitect"/>
                <a:cs typeface="HelloArchitect"/>
              </a:rPr>
              <a:t> footwear for school. Historically</a:t>
            </a:r>
            <a:r>
              <a:rPr lang="en-US" sz="1600" baseline="0" dirty="0">
                <a:latin typeface="HelloArchitect"/>
                <a:cs typeface="HelloArchitect"/>
              </a:rPr>
              <a:t> - if kids don</a:t>
            </a:r>
            <a:r>
              <a:rPr lang="fr-FR" sz="1600" baseline="0" dirty="0">
                <a:latin typeface="HelloArchitect"/>
                <a:cs typeface="HelloArchitect"/>
              </a:rPr>
              <a:t>’</a:t>
            </a:r>
            <a:r>
              <a:rPr lang="en-US" sz="1600" baseline="0" dirty="0">
                <a:latin typeface="HelloArchitect"/>
                <a:cs typeface="HelloArchitect"/>
              </a:rPr>
              <a:t>t have on sneakers – they may miss PE activities. </a:t>
            </a:r>
            <a:endParaRPr lang="en-US" sz="1600"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a:t>
            </a:fld>
            <a:endParaRPr lang="en-US"/>
          </a:p>
        </p:txBody>
      </p:sp>
    </p:spTree>
    <p:extLst>
      <p:ext uri="{BB962C8B-B14F-4D97-AF65-F5344CB8AC3E}">
        <p14:creationId xmlns:p14="http://schemas.microsoft.com/office/powerpoint/2010/main" val="210088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normAutofit/>
          </a:bodyPr>
          <a:lstStyle/>
          <a:p>
            <a:r>
              <a:rPr lang="en-US" sz="1400" dirty="0">
                <a:latin typeface="HelloArchitect"/>
                <a:cs typeface="HelloArchitect"/>
              </a:rPr>
              <a:t>Karen Purdy:</a:t>
            </a:r>
          </a:p>
          <a:p>
            <a:r>
              <a:rPr lang="en-US" sz="1400" dirty="0">
                <a:latin typeface="HelloArchitect"/>
                <a:cs typeface="HelloArchitect"/>
              </a:rPr>
              <a:t>1st day must haves:</a:t>
            </a:r>
          </a:p>
          <a:p>
            <a:r>
              <a:rPr lang="en-US" sz="1400" dirty="0">
                <a:latin typeface="HelloArchitect"/>
                <a:cs typeface="HelloArchitect"/>
              </a:rPr>
              <a:t>Backpack: a non-rolling, appropriately-sized</a:t>
            </a:r>
            <a:r>
              <a:rPr lang="en-US" sz="1400" baseline="0" dirty="0">
                <a:latin typeface="HelloArchitect"/>
                <a:cs typeface="HelloArchitect"/>
              </a:rPr>
              <a:t> and </a:t>
            </a:r>
            <a:endParaRPr lang="en-US" sz="1400" dirty="0">
              <a:latin typeface="HelloArchitect"/>
              <a:cs typeface="HelloArchitect"/>
            </a:endParaRPr>
          </a:p>
          <a:p>
            <a:r>
              <a:rPr lang="en-US" sz="1400" dirty="0">
                <a:latin typeface="HelloArchitect"/>
                <a:cs typeface="HelloArchitect"/>
              </a:rPr>
              <a:t>     able to hold –  (Ormand will hold up a good backpack</a:t>
            </a:r>
            <a:r>
              <a:rPr lang="en-US" sz="1400" baseline="0" dirty="0">
                <a:latin typeface="HelloArchitect"/>
                <a:cs typeface="HelloArchitect"/>
              </a:rPr>
              <a:t> example)</a:t>
            </a:r>
          </a:p>
          <a:p>
            <a:r>
              <a:rPr lang="en-US" sz="1400" baseline="0" dirty="0">
                <a:latin typeface="HelloArchitect"/>
                <a:cs typeface="HelloArchitect"/>
              </a:rPr>
              <a:t>bringing lunch only because the first three days it takes a long time for them to go through the line, but we practice how to do it the first three days. </a:t>
            </a:r>
            <a:endParaRPr lang="en-US" sz="1400" dirty="0">
              <a:latin typeface="HelloArchitect"/>
              <a:cs typeface="HelloArchitect"/>
            </a:endParaRPr>
          </a:p>
          <a:p>
            <a:r>
              <a:rPr lang="en-US" sz="1400" dirty="0">
                <a:latin typeface="HelloArchitect"/>
                <a:cs typeface="HelloArchitect"/>
              </a:rPr>
              <a:t>                It needs to be able to hold</a:t>
            </a:r>
            <a:r>
              <a:rPr lang="mr-IN" sz="1400" dirty="0">
                <a:latin typeface="HelloArchitect"/>
                <a:cs typeface="HelloArchitect"/>
              </a:rPr>
              <a:t>…</a:t>
            </a:r>
            <a:r>
              <a:rPr lang="en-US" sz="1400" dirty="0">
                <a:latin typeface="HelloArchitect"/>
                <a:cs typeface="HelloArchitect"/>
              </a:rPr>
              <a:t>a binder, library books, jacket, lunchbox, water bottle, and snack, etc... </a:t>
            </a:r>
          </a:p>
          <a:p>
            <a:r>
              <a:rPr lang="en-US" sz="1400" dirty="0">
                <a:latin typeface="HelloArchitect"/>
                <a:cs typeface="HelloArchitect"/>
              </a:rPr>
              <a:t>Water bottle: labeled with name, non spill,</a:t>
            </a:r>
            <a:r>
              <a:rPr lang="en-US" sz="1400" baseline="0" dirty="0">
                <a:latin typeface="HelloArchitect"/>
                <a:cs typeface="HelloArchitect"/>
              </a:rPr>
              <a:t> can send it empty can kids can fill it up at school. </a:t>
            </a:r>
            <a:r>
              <a:rPr lang="en-US" sz="1400" dirty="0">
                <a:latin typeface="HelloArchitect"/>
                <a:cs typeface="HelloArchitect"/>
              </a:rPr>
              <a:t>(show good size). </a:t>
            </a:r>
            <a:r>
              <a:rPr lang="en-US" sz="1400" baseline="0" dirty="0">
                <a:latin typeface="HelloArchitect"/>
                <a:cs typeface="HelloArchitect"/>
              </a:rPr>
              <a:t> (</a:t>
            </a:r>
            <a:r>
              <a:rPr lang="en-US" sz="1400" baseline="0" dirty="0" err="1">
                <a:latin typeface="HelloArchitect"/>
                <a:cs typeface="HelloArchitect"/>
              </a:rPr>
              <a:t>Ormand</a:t>
            </a:r>
            <a:r>
              <a:rPr lang="en-US" sz="1400" baseline="0" dirty="0">
                <a:latin typeface="HelloArchitect"/>
                <a:cs typeface="HelloArchitect"/>
              </a:rPr>
              <a:t> will hold up a good water bottle example)</a:t>
            </a:r>
            <a:endParaRPr lang="en-US" sz="1400" dirty="0">
              <a:latin typeface="HelloArchitect"/>
              <a:cs typeface="HelloArchitect"/>
            </a:endParaRPr>
          </a:p>
          <a:p>
            <a:r>
              <a:rPr lang="en-US" sz="1400" dirty="0">
                <a:latin typeface="HelloArchitect"/>
                <a:cs typeface="HelloArchitect"/>
              </a:rPr>
              <a:t>Lunch or lunch money in their account if buying lunches</a:t>
            </a:r>
            <a:r>
              <a:rPr lang="en-US" sz="1400" baseline="0" dirty="0">
                <a:latin typeface="HelloArchitect"/>
                <a:cs typeface="HelloArchitect"/>
              </a:rPr>
              <a:t>, p</a:t>
            </a:r>
            <a:r>
              <a:rPr lang="en-US" sz="1400" dirty="0">
                <a:latin typeface="HelloArchitect"/>
                <a:cs typeface="HelloArchitect"/>
              </a:rPr>
              <a:t>lease put in money in their account before</a:t>
            </a:r>
            <a:r>
              <a:rPr lang="en-US" sz="1400" baseline="0" dirty="0">
                <a:latin typeface="HelloArchitect"/>
                <a:cs typeface="HelloArchitect"/>
              </a:rPr>
              <a:t> the first day</a:t>
            </a:r>
            <a:r>
              <a:rPr lang="en-US" sz="1400" dirty="0">
                <a:latin typeface="HelloArchitect"/>
                <a:cs typeface="HelloArchitect"/>
              </a:rPr>
              <a:t> or online.</a:t>
            </a:r>
          </a:p>
          <a:p>
            <a:r>
              <a:rPr lang="en-US" sz="1400" dirty="0">
                <a:latin typeface="HelloArchitect"/>
                <a:cs typeface="HelloArchitect"/>
              </a:rPr>
              <a:t>Snack – healthy. More about snacks to come…  </a:t>
            </a:r>
          </a:p>
          <a:p>
            <a:r>
              <a:rPr lang="en-US" sz="1400" dirty="0">
                <a:latin typeface="HelloArchitect"/>
                <a:cs typeface="HelloArchitect"/>
              </a:rPr>
              <a:t>Full set of extra clothes in gallon zip lock bag labeled with name.  </a:t>
            </a:r>
          </a:p>
          <a:p>
            <a:r>
              <a:rPr lang="en-US" sz="1400" dirty="0">
                <a:latin typeface="HelloArchitect"/>
                <a:cs typeface="HelloArchitect"/>
              </a:rPr>
              <a:t>Send in kid-friendly headphones labeled with name  and sent in sometime during the </a:t>
            </a:r>
            <a:r>
              <a:rPr lang="en-US" sz="1400" b="1" i="1" u="sng" dirty="0">
                <a:latin typeface="HelloArchitect"/>
                <a:cs typeface="HelloArchitect"/>
              </a:rPr>
              <a:t>first week</a:t>
            </a:r>
            <a:r>
              <a:rPr lang="en-US" sz="1400" dirty="0">
                <a:latin typeface="HelloArchitect"/>
                <a:cs typeface="HelloArchitect"/>
              </a:rPr>
              <a:t>. More about headphones.</a:t>
            </a:r>
          </a:p>
          <a:p>
            <a:r>
              <a:rPr lang="en-US" sz="1400" dirty="0">
                <a:latin typeface="HelloArchitect"/>
                <a:cs typeface="HelloArchitect"/>
              </a:rPr>
              <a:t>What NOT to have:</a:t>
            </a:r>
          </a:p>
          <a:p>
            <a:r>
              <a:rPr lang="en-US" sz="1400" dirty="0">
                <a:latin typeface="HelloArchitect"/>
                <a:cs typeface="HelloArchitect"/>
              </a:rPr>
              <a:t>toys, devices, trinkets, any distracting items.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a:t>
            </a:fld>
            <a:endParaRPr lang="en-US"/>
          </a:p>
        </p:txBody>
      </p:sp>
    </p:spTree>
    <p:extLst>
      <p:ext uri="{BB962C8B-B14F-4D97-AF65-F5344CB8AC3E}">
        <p14:creationId xmlns:p14="http://schemas.microsoft.com/office/powerpoint/2010/main" val="3243617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tiff"/><Relationship Id="rId11" Type="http://schemas.microsoft.com/office/2007/relationships/hdphoto" Target="../media/hdphoto16.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microsoft.com/office/2007/relationships/hdphoto" Target="../media/hdphoto17.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3" Type="http://schemas.openxmlformats.org/officeDocument/2006/relationships/hyperlink" Target="https://vimeo.com/radarcreativestudio/review/354646803/f7bb2601a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0.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4.wdp"/><Relationship Id="rId3" Type="http://schemas.openxmlformats.org/officeDocument/2006/relationships/image" Target="../media/image15.png"/><Relationship Id="rId7" Type="http://schemas.openxmlformats.org/officeDocument/2006/relationships/image" Target="../media/image18.png"/><Relationship Id="rId12" Type="http://schemas.microsoft.com/office/2007/relationships/hdphoto" Target="../media/hdphoto13.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9.wdp"/><Relationship Id="rId11" Type="http://schemas.microsoft.com/office/2007/relationships/hdphoto" Target="../media/hdphoto12.wdp"/><Relationship Id="rId5" Type="http://schemas.openxmlformats.org/officeDocument/2006/relationships/image" Target="../media/image17.png"/><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796" y="685800"/>
            <a:ext cx="7772400" cy="3886200"/>
          </a:xfrm>
        </p:spPr>
        <p:txBody>
          <a:bodyPr/>
          <a:lstStyle/>
          <a:p>
            <a:pPr algn="ctr"/>
            <a:r>
              <a:rPr lang="en-US" sz="4400" dirty="0">
                <a:latin typeface="KG Cold Coffee"/>
                <a:cs typeface="KG Cold Coffee"/>
              </a:rPr>
              <a:t>Welcome to</a:t>
            </a:r>
            <a:br>
              <a:rPr lang="en-US" sz="4400" dirty="0">
                <a:latin typeface="KG Cold Coffee"/>
                <a:cs typeface="KG Cold Coffee"/>
              </a:rPr>
            </a:br>
            <a:br>
              <a:rPr lang="en-US" sz="1600" dirty="0">
                <a:latin typeface="KG Cold Coffee"/>
                <a:cs typeface="KG Cold Coffee"/>
              </a:rPr>
            </a:br>
            <a:r>
              <a:rPr lang="en-US" sz="5000" dirty="0">
                <a:latin typeface="KG Cold Coffee"/>
                <a:cs typeface="KG Cold Coffee"/>
              </a:rPr>
              <a:t>Back to School Night</a:t>
            </a:r>
            <a:br>
              <a:rPr lang="en-US" sz="4400" dirty="0">
                <a:latin typeface="KG Cold Coffee"/>
                <a:cs typeface="KG Cold Coffee"/>
              </a:rPr>
            </a:br>
            <a:br>
              <a:rPr lang="en-US" sz="900" dirty="0">
                <a:latin typeface="KG Cold Coffee"/>
                <a:cs typeface="KG Cold Coffee"/>
              </a:rPr>
            </a:br>
            <a:r>
              <a:rPr lang="en-US" sz="2400" dirty="0">
                <a:latin typeface="HelloChalkTalk Medium" charset="0"/>
                <a:ea typeface="HelloChalkTalk Medium" charset="0"/>
                <a:cs typeface="HelloChalkTalk Medium" charset="0"/>
              </a:rPr>
              <a:t>Kindergarten </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2019-2020</a:t>
            </a:r>
            <a:br>
              <a:rPr lang="en-US" sz="2400" dirty="0">
                <a:latin typeface="HelloChalkTalk Medium" charset="0"/>
                <a:ea typeface="HelloChalkTalk Medium" charset="0"/>
                <a:cs typeface="HelloChalkTalk Medium" charset="0"/>
              </a:rPr>
            </a:br>
            <a:r>
              <a:rPr lang="en-US" sz="2800" dirty="0">
                <a:latin typeface="HelloChalkTalk Medium" charset="0"/>
                <a:ea typeface="HelloChalkTalk Medium" charset="0"/>
                <a:cs typeface="HelloChalkTalk Medium" charset="0"/>
              </a:rPr>
              <a:t>Mrs. Chen, Mrs. Linder</a:t>
            </a:r>
            <a:r>
              <a:rPr lang="en-US" sz="2400" dirty="0">
                <a:latin typeface="HelloChalkTalk Medium" charset="0"/>
                <a:ea typeface="HelloChalkTalk Medium" charset="0"/>
                <a:cs typeface="HelloChalkTalk Medium" charset="0"/>
              </a:rPr>
              <a:t>,</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 Ms. Ormand, Mrs. Purdy </a:t>
            </a: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6" name="Picture 5"/>
          <p:cNvPicPr>
            <a:picLocks noChangeAspect="1"/>
          </p:cNvPicPr>
          <p:nvPr/>
        </p:nvPicPr>
        <p:blipFill>
          <a:blip r:embed="rId3"/>
          <a:stretch>
            <a:fillRect/>
          </a:stretch>
        </p:blipFill>
        <p:spPr>
          <a:xfrm>
            <a:off x="9663" y="2764910"/>
            <a:ext cx="1895337" cy="4258190"/>
          </a:xfrm>
          <a:prstGeom prst="rect">
            <a:avLst/>
          </a:prstGeom>
        </p:spPr>
      </p:pic>
      <p:pic>
        <p:nvPicPr>
          <p:cNvPr id="10" name="Picture 9"/>
          <p:cNvPicPr>
            <a:picLocks noChangeAspect="1"/>
          </p:cNvPicPr>
          <p:nvPr/>
        </p:nvPicPr>
        <p:blipFill>
          <a:blip r:embed="rId4"/>
          <a:stretch>
            <a:fillRect/>
          </a:stretch>
        </p:blipFill>
        <p:spPr>
          <a:xfrm>
            <a:off x="7405998" y="2971800"/>
            <a:ext cx="1905000" cy="3987800"/>
          </a:xfrm>
          <a:prstGeom prst="rect">
            <a:avLst/>
          </a:prstGeom>
        </p:spPr>
      </p:pic>
      <p:sp>
        <p:nvSpPr>
          <p:cNvPr id="3" name="TextBox 2"/>
          <p:cNvSpPr txBox="1"/>
          <p:nvPr/>
        </p:nvSpPr>
        <p:spPr>
          <a:xfrm>
            <a:off x="2085561" y="5473763"/>
            <a:ext cx="5139876" cy="914400"/>
          </a:xfrm>
          <a:prstGeom prst="rect">
            <a:avLst/>
          </a:prstGeom>
        </p:spPr>
        <p:txBody>
          <a:bodyPr vert="horz" wrap="none" lIns="91440" tIns="45720" rIns="91440" bIns="45720" rtlCol="0" anchor="ctr">
            <a:normAutofit/>
          </a:bodyPr>
          <a:lstStyle/>
          <a:p>
            <a:pPr algn="ctr">
              <a:spcBef>
                <a:spcPct val="0"/>
              </a:spcBef>
            </a:pPr>
            <a:r>
              <a:rPr lang="en-US" sz="2400" dirty="0">
                <a:latin typeface="HelloChalkTalk Medium" charset="0"/>
                <a:ea typeface="HelloChalkTalk Medium" charset="0"/>
                <a:cs typeface="HelloChalkTalk Medium" charset="0"/>
              </a:rPr>
              <a:t>This whole presentation </a:t>
            </a:r>
          </a:p>
          <a:p>
            <a:pPr algn="ctr">
              <a:spcBef>
                <a:spcPct val="0"/>
              </a:spcBef>
            </a:pPr>
            <a:r>
              <a:rPr lang="en-US" sz="2400" dirty="0">
                <a:latin typeface="HelloChalkTalk Medium" charset="0"/>
                <a:ea typeface="HelloChalkTalk Medium" charset="0"/>
                <a:cs typeface="HelloChalkTalk Medium" charset="0"/>
              </a:rPr>
              <a:t>is on our kinder home page. </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52400" y="990600"/>
            <a:ext cx="8839200" cy="4724400"/>
          </a:xfrm>
          <a:prstGeom prst="rect">
            <a:avLst/>
          </a:prstGeom>
        </p:spPr>
      </p:pic>
      <p:sp>
        <p:nvSpPr>
          <p:cNvPr id="2" name="Title 1"/>
          <p:cNvSpPr>
            <a:spLocks noGrp="1"/>
          </p:cNvSpPr>
          <p:nvPr>
            <p:ph type="title"/>
          </p:nvPr>
        </p:nvSpPr>
        <p:spPr>
          <a:xfrm>
            <a:off x="228600" y="228600"/>
            <a:ext cx="8763000" cy="685801"/>
          </a:xfrm>
        </p:spPr>
        <p:txBody>
          <a:bodyPr/>
          <a:lstStyle/>
          <a:p>
            <a:pPr algn="ctr">
              <a:buNone/>
            </a:pPr>
            <a:r>
              <a:rPr lang="en-US" sz="4400" dirty="0">
                <a:latin typeface="KG Cold Coffee"/>
                <a:cs typeface="KG Cold Coffee"/>
              </a:rPr>
              <a:t>Headphones…</a:t>
            </a:r>
          </a:p>
        </p:txBody>
      </p:sp>
      <p:sp>
        <p:nvSpPr>
          <p:cNvPr id="5" name="TextBox 4"/>
          <p:cNvSpPr txBox="1"/>
          <p:nvPr/>
        </p:nvSpPr>
        <p:spPr>
          <a:xfrm>
            <a:off x="2227045" y="1739231"/>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22" name="TextBox 21"/>
          <p:cNvSpPr txBox="1"/>
          <p:nvPr/>
        </p:nvSpPr>
        <p:spPr>
          <a:xfrm>
            <a:off x="5583286" y="5660485"/>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itle 1"/>
          <p:cNvSpPr txBox="1">
            <a:spLocks/>
          </p:cNvSpPr>
          <p:nvPr/>
        </p:nvSpPr>
        <p:spPr>
          <a:xfrm>
            <a:off x="838200" y="990600"/>
            <a:ext cx="7486200" cy="2514600"/>
          </a:xfrm>
          <a:prstGeom prst="rect">
            <a:avLst/>
          </a:prstGeom>
        </p:spPr>
        <p:txBody>
          <a:bodyPr vert="horz" lIns="91440" tIns="45720" rIns="91440" bIns="45720" rtlCol="0" anchor="b">
            <a:noAutofit/>
          </a:bodyPr>
          <a:lstStyle>
            <a:lvl1pPr algn="l" defTabSz="914400" rtl="0"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lgn="ctr">
              <a:buNone/>
            </a:pPr>
            <a:endParaRPr lang="en-US" sz="2400" dirty="0">
              <a:latin typeface="AbcTeacher"/>
              <a:cs typeface="AbcTeacher"/>
            </a:endParaRPr>
          </a:p>
        </p:txBody>
      </p:sp>
      <p:pic>
        <p:nvPicPr>
          <p:cNvPr id="3" name="Picture 2"/>
          <p:cNvPicPr>
            <a:picLocks noChangeAspect="1"/>
          </p:cNvPicPr>
          <p:nvPr/>
        </p:nvPicPr>
        <p:blipFill>
          <a:blip r:embed="rId4"/>
          <a:stretch>
            <a:fillRect/>
          </a:stretch>
        </p:blipFill>
        <p:spPr>
          <a:xfrm>
            <a:off x="7239000" y="2743200"/>
            <a:ext cx="1439672" cy="2768600"/>
          </a:xfrm>
          <a:prstGeom prst="rect">
            <a:avLst/>
          </a:prstGeom>
        </p:spPr>
      </p:pic>
      <p:sp>
        <p:nvSpPr>
          <p:cNvPr id="4" name="Rectangle 3"/>
          <p:cNvSpPr/>
          <p:nvPr/>
        </p:nvSpPr>
        <p:spPr>
          <a:xfrm>
            <a:off x="914400" y="1219200"/>
            <a:ext cx="7162800" cy="2308324"/>
          </a:xfrm>
          <a:prstGeom prst="rect">
            <a:avLst/>
          </a:prstGeom>
        </p:spPr>
        <p:txBody>
          <a:bodyPr wrap="square">
            <a:spAutoFit/>
          </a:bodyPr>
          <a:lstStyle/>
          <a:p>
            <a:pPr algn="ctr"/>
            <a:r>
              <a:rPr lang="en-US" sz="3600" dirty="0">
                <a:solidFill>
                  <a:schemeClr val="bg1"/>
                </a:solidFill>
                <a:latin typeface="HelloArchitect Medium" charset="0"/>
                <a:ea typeface="HelloArchitect Medium" charset="0"/>
                <a:cs typeface="HelloArchitect Medium" charset="0"/>
              </a:rPr>
              <a:t>Recommended headphones: Non-ear bud style, with straight headphone jack. </a:t>
            </a:r>
          </a:p>
          <a:p>
            <a:pPr algn="ctr"/>
            <a:r>
              <a:rPr lang="en-US" sz="3600" dirty="0">
                <a:solidFill>
                  <a:schemeClr val="bg1"/>
                </a:solidFill>
                <a:latin typeface="HelloArchitect Medium" charset="0"/>
                <a:ea typeface="HelloArchitect Medium" charset="0"/>
                <a:cs typeface="HelloArchitect Medium" charset="0"/>
              </a:rPr>
              <a:t>Label the headphones.</a:t>
            </a:r>
          </a:p>
        </p:txBody>
      </p:sp>
      <p:pic>
        <p:nvPicPr>
          <p:cNvPr id="7" name="Picture 6">
            <a:extLst>
              <a:ext uri="{FF2B5EF4-FFF2-40B4-BE49-F238E27FC236}">
                <a16:creationId xmlns:a16="http://schemas.microsoft.com/office/drawing/2014/main" id="{D39384EB-CCEA-084B-B586-5564D46D1DDD}"/>
              </a:ext>
            </a:extLst>
          </p:cNvPr>
          <p:cNvPicPr>
            <a:picLocks noChangeAspect="1"/>
          </p:cNvPicPr>
          <p:nvPr/>
        </p:nvPicPr>
        <p:blipFill>
          <a:blip r:embed="rId5"/>
          <a:stretch>
            <a:fillRect/>
          </a:stretch>
        </p:blipFill>
        <p:spPr>
          <a:xfrm>
            <a:off x="4343400" y="3430926"/>
            <a:ext cx="1807991" cy="1979274"/>
          </a:xfrm>
          <a:prstGeom prst="rect">
            <a:avLst/>
          </a:prstGeom>
        </p:spPr>
      </p:pic>
      <p:pic>
        <p:nvPicPr>
          <p:cNvPr id="8" name="Picture 7">
            <a:extLst>
              <a:ext uri="{FF2B5EF4-FFF2-40B4-BE49-F238E27FC236}">
                <a16:creationId xmlns:a16="http://schemas.microsoft.com/office/drawing/2014/main" id="{F7156792-0A43-D54A-910B-24254C0B0167}"/>
              </a:ext>
            </a:extLst>
          </p:cNvPr>
          <p:cNvPicPr>
            <a:picLocks noChangeAspect="1"/>
          </p:cNvPicPr>
          <p:nvPr/>
        </p:nvPicPr>
        <p:blipFill rotWithShape="1">
          <a:blip r:embed="rId6"/>
          <a:srcRect l="8476" t="4709" r="18754"/>
          <a:stretch/>
        </p:blipFill>
        <p:spPr>
          <a:xfrm>
            <a:off x="2687997" y="3410566"/>
            <a:ext cx="1542600" cy="2019993"/>
          </a:xfrm>
          <a:prstGeom prst="rect">
            <a:avLst/>
          </a:prstGeom>
        </p:spPr>
      </p:pic>
      <p:pic>
        <p:nvPicPr>
          <p:cNvPr id="10" name="Picture 9">
            <a:extLst>
              <a:ext uri="{FF2B5EF4-FFF2-40B4-BE49-F238E27FC236}">
                <a16:creationId xmlns:a16="http://schemas.microsoft.com/office/drawing/2014/main" id="{594B5F48-23F2-AD42-B570-CF58BC82AAA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9333" y1="25778" x2="9333" y2="25778"/>
                      </a14:backgroundRemoval>
                    </a14:imgEffect>
                  </a14:imgLayer>
                </a14:imgProps>
              </a:ext>
            </a:extLst>
          </a:blip>
          <a:stretch>
            <a:fillRect/>
          </a:stretch>
        </p:blipFill>
        <p:spPr>
          <a:xfrm>
            <a:off x="2613124" y="3505200"/>
            <a:ext cx="1666776" cy="1666776"/>
          </a:xfrm>
          <a:prstGeom prst="rect">
            <a:avLst/>
          </a:prstGeom>
        </p:spPr>
      </p:pic>
      <p:pic>
        <p:nvPicPr>
          <p:cNvPr id="11" name="Picture 10">
            <a:extLst>
              <a:ext uri="{FF2B5EF4-FFF2-40B4-BE49-F238E27FC236}">
                <a16:creationId xmlns:a16="http://schemas.microsoft.com/office/drawing/2014/main" id="{641A5FE7-7900-FD49-A31C-D9820BDB96EF}"/>
              </a:ext>
            </a:extLst>
          </p:cNvPr>
          <p:cNvPicPr>
            <a:picLocks noChangeAspect="1"/>
          </p:cNvPicPr>
          <p:nvPr/>
        </p:nvPicPr>
        <p:blipFill>
          <a:blip r:embed="rId9"/>
          <a:stretch>
            <a:fillRect/>
          </a:stretch>
        </p:blipFill>
        <p:spPr>
          <a:xfrm>
            <a:off x="5332020" y="3700952"/>
            <a:ext cx="782858" cy="767909"/>
          </a:xfrm>
          <a:prstGeom prst="rect">
            <a:avLst/>
          </a:prstGeom>
        </p:spPr>
      </p:pic>
      <p:pic>
        <p:nvPicPr>
          <p:cNvPr id="12" name="Picture 11">
            <a:extLst>
              <a:ext uri="{FF2B5EF4-FFF2-40B4-BE49-F238E27FC236}">
                <a16:creationId xmlns:a16="http://schemas.microsoft.com/office/drawing/2014/main" id="{520BD2B2-BF4E-7943-9F72-63F240275FB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136" b="96603" l="10000" r="90000"/>
                    </a14:imgEffect>
                  </a14:imgLayer>
                </a14:imgProps>
              </a:ext>
            </a:extLst>
          </a:blip>
          <a:stretch>
            <a:fillRect/>
          </a:stretch>
        </p:blipFill>
        <p:spPr>
          <a:xfrm>
            <a:off x="4455299" y="4453075"/>
            <a:ext cx="1092394" cy="880417"/>
          </a:xfrm>
          <a:prstGeom prst="rect">
            <a:avLst/>
          </a:prstGeom>
        </p:spPr>
      </p:pic>
    </p:spTree>
    <p:extLst>
      <p:ext uri="{BB962C8B-B14F-4D97-AF65-F5344CB8AC3E}">
        <p14:creationId xmlns:p14="http://schemas.microsoft.com/office/powerpoint/2010/main" val="44439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623" y="1676400"/>
            <a:ext cx="7924800" cy="4419600"/>
          </a:xfrm>
        </p:spPr>
        <p:txBody>
          <a:bodyPr/>
          <a:lstStyle/>
          <a:p>
            <a:pPr algn="ctr"/>
            <a:r>
              <a:rPr lang="en-US" dirty="0">
                <a:latin typeface="KG Cold Coffee"/>
                <a:cs typeface="KG Cold Coffee"/>
              </a:rPr>
              <a:t>Academics…</a:t>
            </a:r>
            <a:br>
              <a:rPr lang="en-US" sz="2400" dirty="0">
                <a:latin typeface="AbcTeacher"/>
                <a:cs typeface="AbcTeacher"/>
              </a:rPr>
            </a:br>
            <a:r>
              <a:rPr lang="en-US" sz="2400" dirty="0">
                <a:latin typeface="HelloArchitect"/>
                <a:cs typeface="HelloArchitect"/>
              </a:rPr>
              <a:t>Link on webpage to T.E.K.S.</a:t>
            </a:r>
            <a:br>
              <a:rPr lang="en-US" sz="2400" dirty="0">
                <a:latin typeface="HelloArchitect"/>
                <a:cs typeface="HelloArchitect"/>
              </a:rPr>
            </a:br>
            <a:r>
              <a:rPr lang="en-US" sz="2400" dirty="0">
                <a:latin typeface="HelloArchitect"/>
                <a:cs typeface="HelloArchitect"/>
              </a:rPr>
              <a:t>Language Arts: Fountas and Pinnell</a:t>
            </a:r>
            <a:br>
              <a:rPr lang="en-US" sz="2400" dirty="0">
                <a:latin typeface="HelloArchitect"/>
                <a:cs typeface="HelloArchitect"/>
              </a:rPr>
            </a:br>
            <a:r>
              <a:rPr lang="en-US" sz="2400" dirty="0">
                <a:latin typeface="HelloArchitect"/>
                <a:cs typeface="HelloArchitect"/>
              </a:rPr>
              <a:t>Phonics: Fountas and Pinnell</a:t>
            </a:r>
            <a:br>
              <a:rPr lang="en-US" sz="2400" dirty="0">
                <a:latin typeface="HelloArchitect"/>
                <a:cs typeface="HelloArchitect"/>
              </a:rPr>
            </a:br>
            <a:r>
              <a:rPr lang="en-US" sz="2400" dirty="0">
                <a:latin typeface="HelloArchitect"/>
                <a:cs typeface="HelloArchitect"/>
              </a:rPr>
              <a:t>Lucy Calkins Writer’s Workshop</a:t>
            </a:r>
            <a:br>
              <a:rPr lang="en-US" sz="2400" dirty="0">
                <a:latin typeface="HelloArchitect"/>
                <a:cs typeface="HelloArchitect"/>
              </a:rPr>
            </a:br>
            <a:r>
              <a:rPr lang="en-US" sz="2400" dirty="0">
                <a:latin typeface="HelloArchitect"/>
                <a:cs typeface="HelloArchitect"/>
              </a:rPr>
              <a:t>Handwriting Without Tears</a:t>
            </a:r>
            <a:br>
              <a:rPr lang="en-US" sz="2400" dirty="0">
                <a:latin typeface="HelloArchitect"/>
                <a:cs typeface="HelloArchitect"/>
              </a:rPr>
            </a:br>
            <a:r>
              <a:rPr lang="en-US" sz="2400" dirty="0">
                <a:latin typeface="HelloArchitect"/>
                <a:cs typeface="HelloArchitect"/>
              </a:rPr>
              <a:t>Math: Envisions</a:t>
            </a:r>
            <a:br>
              <a:rPr lang="en-US" sz="2400" dirty="0">
                <a:latin typeface="HelloArchitect"/>
                <a:cs typeface="HelloArchitect"/>
              </a:rPr>
            </a:br>
            <a:r>
              <a:rPr lang="en-US" sz="2400" dirty="0">
                <a:latin typeface="HelloArchitect"/>
                <a:cs typeface="HelloArchitect"/>
              </a:rPr>
              <a:t>Science: FOSS</a:t>
            </a:r>
            <a:br>
              <a:rPr lang="en-US" sz="2400" dirty="0">
                <a:latin typeface="HelloArchitect"/>
                <a:cs typeface="HelloArchitect"/>
              </a:rPr>
            </a:br>
            <a:r>
              <a:rPr lang="en-US" sz="2400" dirty="0">
                <a:latin typeface="HelloArchitect"/>
                <a:cs typeface="HelloArchitect"/>
              </a:rPr>
              <a:t>S.T.E.A.M Carts</a:t>
            </a:r>
            <a:br>
              <a:rPr lang="en-US" sz="2400" dirty="0">
                <a:latin typeface="HelloArchitect"/>
                <a:cs typeface="HelloArchitect"/>
              </a:rPr>
            </a:br>
            <a:r>
              <a:rPr lang="en-US" sz="2400" dirty="0">
                <a:latin typeface="HelloArchitect"/>
                <a:cs typeface="HelloArchitect"/>
              </a:rPr>
              <a:t>Social Studies: Texas Studies Weekly </a:t>
            </a:r>
            <a:br>
              <a:rPr lang="en-US" sz="2400" dirty="0">
                <a:latin typeface="HelloArchitect"/>
                <a:cs typeface="HelloArchitect"/>
              </a:rPr>
            </a:br>
            <a:r>
              <a:rPr lang="en-US" sz="2400" dirty="0">
                <a:latin typeface="HelloArchitect"/>
                <a:cs typeface="HelloArchitect"/>
              </a:rPr>
              <a:t>Social Emotional Learning:</a:t>
            </a:r>
            <a:br>
              <a:rPr lang="en-US" sz="2400" dirty="0">
                <a:latin typeface="HelloArchitect"/>
                <a:cs typeface="HelloArchitect"/>
              </a:rPr>
            </a:br>
            <a:r>
              <a:rPr lang="en-US" sz="2400" dirty="0">
                <a:latin typeface="HelloArchitect"/>
                <a:cs typeface="HelloArchitect"/>
              </a:rPr>
              <a:t>Second Step /Social Thinking </a:t>
            </a:r>
            <a:br>
              <a:rPr lang="en-US" sz="2400" dirty="0">
                <a:latin typeface="HelloArchitect"/>
                <a:cs typeface="HelloArchitect"/>
              </a:rPr>
            </a:br>
            <a:br>
              <a:rPr lang="en-US" sz="2400" dirty="0">
                <a:latin typeface="HelloArchitect"/>
                <a:cs typeface="HelloArchitect"/>
              </a:rPr>
            </a:br>
            <a:br>
              <a:rPr lang="en-US" sz="2400" dirty="0">
                <a:latin typeface="HelloArchitect"/>
                <a:cs typeface="HelloArchitect"/>
              </a:rPr>
            </a:br>
            <a:endParaRPr lang="en-US" sz="24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3" name="Picture 2"/>
          <p:cNvPicPr>
            <a:picLocks noChangeAspect="1"/>
          </p:cNvPicPr>
          <p:nvPr/>
        </p:nvPicPr>
        <p:blipFill>
          <a:blip r:embed="rId3"/>
          <a:stretch>
            <a:fillRect/>
          </a:stretch>
        </p:blipFill>
        <p:spPr>
          <a:xfrm>
            <a:off x="7306006" y="3352800"/>
            <a:ext cx="1685593" cy="3494796"/>
          </a:xfrm>
          <a:prstGeom prst="rect">
            <a:avLst/>
          </a:prstGeom>
        </p:spPr>
      </p:pic>
      <p:pic>
        <p:nvPicPr>
          <p:cNvPr id="15" name="Picture 14"/>
          <p:cNvPicPr>
            <a:picLocks noChangeAspect="1"/>
          </p:cNvPicPr>
          <p:nvPr/>
        </p:nvPicPr>
        <p:blipFill>
          <a:blip r:embed="rId4"/>
          <a:stretch>
            <a:fillRect/>
          </a:stretch>
        </p:blipFill>
        <p:spPr>
          <a:xfrm>
            <a:off x="3048533" y="3200400"/>
            <a:ext cx="532867" cy="152400"/>
          </a:xfrm>
          <a:prstGeom prst="rect">
            <a:avLst/>
          </a:prstGeom>
        </p:spPr>
      </p:pic>
      <p:pic>
        <p:nvPicPr>
          <p:cNvPr id="6" name="Picture 5"/>
          <p:cNvPicPr>
            <a:picLocks noChangeAspect="1"/>
          </p:cNvPicPr>
          <p:nvPr/>
        </p:nvPicPr>
        <p:blipFill>
          <a:blip r:embed="rId5"/>
          <a:stretch>
            <a:fillRect/>
          </a:stretch>
        </p:blipFill>
        <p:spPr>
          <a:xfrm>
            <a:off x="-5705" y="3842109"/>
            <a:ext cx="1986905" cy="3007424"/>
          </a:xfrm>
          <a:prstGeom prst="rect">
            <a:avLst/>
          </a:prstGeom>
        </p:spPr>
      </p:pic>
      <p:pic>
        <p:nvPicPr>
          <p:cNvPr id="18" name="Picture 17"/>
          <p:cNvPicPr>
            <a:picLocks noChangeAspect="1"/>
          </p:cNvPicPr>
          <p:nvPr/>
        </p:nvPicPr>
        <p:blipFill>
          <a:blip r:embed="rId4"/>
          <a:stretch>
            <a:fillRect/>
          </a:stretch>
        </p:blipFill>
        <p:spPr>
          <a:xfrm>
            <a:off x="1578014" y="3962400"/>
            <a:ext cx="532867" cy="152400"/>
          </a:xfrm>
          <a:prstGeom prst="rect">
            <a:avLst/>
          </a:prstGeom>
        </p:spPr>
      </p:pic>
      <p:pic>
        <p:nvPicPr>
          <p:cNvPr id="20" name="Picture 19"/>
          <p:cNvPicPr>
            <a:picLocks noChangeAspect="1"/>
          </p:cNvPicPr>
          <p:nvPr/>
        </p:nvPicPr>
        <p:blipFill>
          <a:blip r:embed="rId4"/>
          <a:stretch>
            <a:fillRect/>
          </a:stretch>
        </p:blipFill>
        <p:spPr>
          <a:xfrm>
            <a:off x="1600200" y="1425755"/>
            <a:ext cx="532867" cy="152400"/>
          </a:xfrm>
          <a:prstGeom prst="rect">
            <a:avLst/>
          </a:prstGeom>
        </p:spPr>
      </p:pic>
      <p:pic>
        <p:nvPicPr>
          <p:cNvPr id="21" name="Picture 20"/>
          <p:cNvPicPr>
            <a:picLocks noChangeAspect="1"/>
          </p:cNvPicPr>
          <p:nvPr/>
        </p:nvPicPr>
        <p:blipFill>
          <a:blip r:embed="rId4"/>
          <a:stretch>
            <a:fillRect/>
          </a:stretch>
        </p:blipFill>
        <p:spPr>
          <a:xfrm>
            <a:off x="2095233" y="1066800"/>
            <a:ext cx="532867" cy="152400"/>
          </a:xfrm>
          <a:prstGeom prst="rect">
            <a:avLst/>
          </a:prstGeom>
        </p:spPr>
      </p:pic>
      <p:pic>
        <p:nvPicPr>
          <p:cNvPr id="24" name="Picture 23"/>
          <p:cNvPicPr>
            <a:picLocks noChangeAspect="1"/>
          </p:cNvPicPr>
          <p:nvPr/>
        </p:nvPicPr>
        <p:blipFill>
          <a:blip r:embed="rId4"/>
          <a:stretch>
            <a:fillRect/>
          </a:stretch>
        </p:blipFill>
        <p:spPr>
          <a:xfrm>
            <a:off x="2895600" y="2904663"/>
            <a:ext cx="532867" cy="152400"/>
          </a:xfrm>
          <a:prstGeom prst="rect">
            <a:avLst/>
          </a:prstGeom>
        </p:spPr>
      </p:pic>
      <p:pic>
        <p:nvPicPr>
          <p:cNvPr id="16" name="Picture 15"/>
          <p:cNvPicPr>
            <a:picLocks noChangeAspect="1"/>
          </p:cNvPicPr>
          <p:nvPr/>
        </p:nvPicPr>
        <p:blipFill>
          <a:blip r:embed="rId4"/>
          <a:stretch>
            <a:fillRect/>
          </a:stretch>
        </p:blipFill>
        <p:spPr>
          <a:xfrm>
            <a:off x="2286000" y="4343400"/>
            <a:ext cx="532867" cy="152400"/>
          </a:xfrm>
          <a:prstGeom prst="rect">
            <a:avLst/>
          </a:prstGeom>
        </p:spPr>
      </p:pic>
      <p:pic>
        <p:nvPicPr>
          <p:cNvPr id="13" name="Picture 12">
            <a:extLst>
              <a:ext uri="{FF2B5EF4-FFF2-40B4-BE49-F238E27FC236}">
                <a16:creationId xmlns:a16="http://schemas.microsoft.com/office/drawing/2014/main" id="{86F68C29-A604-304F-A4E3-46A5D2F17A17}"/>
              </a:ext>
            </a:extLst>
          </p:cNvPr>
          <p:cNvPicPr>
            <a:picLocks noChangeAspect="1"/>
          </p:cNvPicPr>
          <p:nvPr/>
        </p:nvPicPr>
        <p:blipFill>
          <a:blip r:embed="rId4"/>
          <a:stretch>
            <a:fillRect/>
          </a:stretch>
        </p:blipFill>
        <p:spPr>
          <a:xfrm>
            <a:off x="2133067" y="1769470"/>
            <a:ext cx="532867" cy="152400"/>
          </a:xfrm>
          <a:prstGeom prst="rect">
            <a:avLst/>
          </a:prstGeom>
        </p:spPr>
      </p:pic>
      <p:pic>
        <p:nvPicPr>
          <p:cNvPr id="14" name="Picture 13">
            <a:extLst>
              <a:ext uri="{FF2B5EF4-FFF2-40B4-BE49-F238E27FC236}">
                <a16:creationId xmlns:a16="http://schemas.microsoft.com/office/drawing/2014/main" id="{737C7D4A-0223-1749-BED7-0380DFC9C14E}"/>
              </a:ext>
            </a:extLst>
          </p:cNvPr>
          <p:cNvPicPr>
            <a:picLocks noChangeAspect="1"/>
          </p:cNvPicPr>
          <p:nvPr/>
        </p:nvPicPr>
        <p:blipFill>
          <a:blip r:embed="rId4"/>
          <a:stretch>
            <a:fillRect/>
          </a:stretch>
        </p:blipFill>
        <p:spPr>
          <a:xfrm>
            <a:off x="1942300" y="2145268"/>
            <a:ext cx="532867" cy="152400"/>
          </a:xfrm>
          <a:prstGeom prst="rect">
            <a:avLst/>
          </a:prstGeom>
        </p:spPr>
      </p:pic>
      <p:pic>
        <p:nvPicPr>
          <p:cNvPr id="17" name="Picture 16">
            <a:extLst>
              <a:ext uri="{FF2B5EF4-FFF2-40B4-BE49-F238E27FC236}">
                <a16:creationId xmlns:a16="http://schemas.microsoft.com/office/drawing/2014/main" id="{68768E2B-18F7-414D-B59B-4A2D9CC32796}"/>
              </a:ext>
            </a:extLst>
          </p:cNvPr>
          <p:cNvPicPr>
            <a:picLocks noChangeAspect="1"/>
          </p:cNvPicPr>
          <p:nvPr/>
        </p:nvPicPr>
        <p:blipFill>
          <a:blip r:embed="rId4"/>
          <a:stretch>
            <a:fillRect/>
          </a:stretch>
        </p:blipFill>
        <p:spPr>
          <a:xfrm>
            <a:off x="2286000" y="2521066"/>
            <a:ext cx="532867" cy="152400"/>
          </a:xfrm>
          <a:prstGeom prst="rect">
            <a:avLst/>
          </a:prstGeom>
        </p:spPr>
      </p:pic>
    </p:spTree>
    <p:extLst>
      <p:ext uri="{BB962C8B-B14F-4D97-AF65-F5344CB8AC3E}">
        <p14:creationId xmlns:p14="http://schemas.microsoft.com/office/powerpoint/2010/main" val="335990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458414"/>
            <a:ext cx="8839200" cy="639763"/>
          </a:xfrm>
        </p:spPr>
        <p:txBody>
          <a:bodyPr/>
          <a:lstStyle/>
          <a:p>
            <a:pPr algn="ctr">
              <a:buNone/>
            </a:pPr>
            <a:r>
              <a:rPr lang="en-US" sz="4400" dirty="0">
                <a:latin typeface="KG Cold Coffee"/>
                <a:cs typeface="KG Cold Coffee"/>
              </a:rPr>
              <a:t>Volunteering…</a:t>
            </a:r>
          </a:p>
        </p:txBody>
      </p:sp>
      <p:sp>
        <p:nvSpPr>
          <p:cNvPr id="5" name="Rectangle 4"/>
          <p:cNvSpPr/>
          <p:nvPr/>
        </p:nvSpPr>
        <p:spPr>
          <a:xfrm>
            <a:off x="3822279" y="3244334"/>
            <a:ext cx="184666" cy="369332"/>
          </a:xfrm>
          <a:prstGeom prst="rect">
            <a:avLst/>
          </a:prstGeom>
        </p:spPr>
        <p:txBody>
          <a:bodyPr wrap="none">
            <a:spAutoFit/>
          </a:bodyPr>
          <a:lstStyle/>
          <a:p>
            <a:r>
              <a:rPr lang="en-US" dirty="0"/>
              <a:t> </a:t>
            </a:r>
          </a:p>
        </p:txBody>
      </p:sp>
      <p:sp>
        <p:nvSpPr>
          <p:cNvPr id="8" name="Title 6"/>
          <p:cNvSpPr txBox="1">
            <a:spLocks/>
          </p:cNvSpPr>
          <p:nvPr/>
        </p:nvSpPr>
        <p:spPr>
          <a:xfrm>
            <a:off x="609600" y="2895600"/>
            <a:ext cx="82296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buNone/>
            </a:pPr>
            <a:r>
              <a:rPr lang="en-US" sz="2800" dirty="0">
                <a:latin typeface="HelloArchitect"/>
                <a:cs typeface="HelloArchitect"/>
              </a:rPr>
              <a:t>Many opportunities. </a:t>
            </a:r>
            <a:r>
              <a:rPr lang="en-US" sz="2700" dirty="0">
                <a:latin typeface="HelloArchitect"/>
                <a:cs typeface="HelloArchitect"/>
              </a:rPr>
              <a:t>Please sign up to volunteer on sign </a:t>
            </a:r>
            <a:r>
              <a:rPr lang="en-US" sz="2700" dirty="0" err="1">
                <a:latin typeface="HelloArchitect"/>
                <a:cs typeface="HelloArchitect"/>
              </a:rPr>
              <a:t>up.com</a:t>
            </a:r>
            <a:r>
              <a:rPr lang="en-US" sz="2700" dirty="0">
                <a:latin typeface="HelloArchitect"/>
                <a:cs typeface="HelloArchitect"/>
              </a:rPr>
              <a:t> with Booster Club. </a:t>
            </a:r>
          </a:p>
          <a:p>
            <a:pPr>
              <a:buNone/>
            </a:pPr>
            <a:endParaRPr lang="en-US" sz="2800" dirty="0">
              <a:latin typeface="HelloArchitect"/>
              <a:cs typeface="HelloArchitect"/>
            </a:endParaRPr>
          </a:p>
          <a:p>
            <a:pPr>
              <a:buNone/>
            </a:pPr>
            <a:r>
              <a:rPr lang="en-US" sz="2800" dirty="0">
                <a:latin typeface="HelloArchitect"/>
                <a:cs typeface="HelloArchitect"/>
              </a:rPr>
              <a:t>More specifics given later in your child’s room. </a:t>
            </a:r>
          </a:p>
          <a:p>
            <a:pPr>
              <a:buFont typeface="Arial" pitchFamily="34" charset="0"/>
              <a:buNone/>
            </a:pPr>
            <a:endParaRPr lang="en-US" sz="2800" dirty="0">
              <a:latin typeface="HelloArchitect"/>
              <a:cs typeface="HelloArchitect"/>
            </a:endParaRPr>
          </a:p>
          <a:p>
            <a:pPr>
              <a:buNone/>
            </a:pPr>
            <a:r>
              <a:rPr lang="en-US" sz="2800" dirty="0">
                <a:latin typeface="HelloArchitect"/>
                <a:cs typeface="HelloArchitect"/>
              </a:rPr>
              <a:t>“Creation Station” on Fridays at 11:15.</a:t>
            </a:r>
          </a:p>
          <a:p>
            <a:pPr>
              <a:buFont typeface="Arial" pitchFamily="34" charset="0"/>
              <a:buNone/>
            </a:pPr>
            <a:endParaRPr lang="en-US" sz="2800" dirty="0">
              <a:latin typeface="HelloArchitect"/>
              <a:cs typeface="HelloArchitect"/>
            </a:endParaRPr>
          </a:p>
          <a:p>
            <a:pPr>
              <a:buFont typeface="Arial" pitchFamily="34" charset="0"/>
              <a:buNone/>
            </a:pPr>
            <a:r>
              <a:rPr lang="en-US" sz="2800" dirty="0">
                <a:latin typeface="HelloArchitect"/>
                <a:cs typeface="HelloArchitect"/>
              </a:rPr>
              <a:t>If separation issues - please wait till later on to   volunteer. </a:t>
            </a:r>
          </a:p>
        </p:txBody>
      </p:sp>
      <p:pic>
        <p:nvPicPr>
          <p:cNvPr id="2" name="Picture 1"/>
          <p:cNvPicPr>
            <a:picLocks noChangeAspect="1"/>
          </p:cNvPicPr>
          <p:nvPr/>
        </p:nvPicPr>
        <p:blipFill>
          <a:blip r:embed="rId3"/>
          <a:stretch>
            <a:fillRect/>
          </a:stretch>
        </p:blipFill>
        <p:spPr>
          <a:xfrm>
            <a:off x="0" y="1143000"/>
            <a:ext cx="625316" cy="762000"/>
          </a:xfrm>
          <a:prstGeom prst="rect">
            <a:avLst/>
          </a:prstGeom>
        </p:spPr>
      </p:pic>
      <p:pic>
        <p:nvPicPr>
          <p:cNvPr id="6" name="Picture 5"/>
          <p:cNvPicPr>
            <a:picLocks noChangeAspect="1"/>
          </p:cNvPicPr>
          <p:nvPr/>
        </p:nvPicPr>
        <p:blipFill>
          <a:blip r:embed="rId3"/>
          <a:stretch>
            <a:fillRect/>
          </a:stretch>
        </p:blipFill>
        <p:spPr>
          <a:xfrm>
            <a:off x="0" y="2303481"/>
            <a:ext cx="625316" cy="762000"/>
          </a:xfrm>
          <a:prstGeom prst="rect">
            <a:avLst/>
          </a:prstGeom>
        </p:spPr>
      </p:pic>
      <p:pic>
        <p:nvPicPr>
          <p:cNvPr id="7" name="Picture 6"/>
          <p:cNvPicPr>
            <a:picLocks noChangeAspect="1"/>
          </p:cNvPicPr>
          <p:nvPr/>
        </p:nvPicPr>
        <p:blipFill>
          <a:blip r:embed="rId3"/>
          <a:stretch>
            <a:fillRect/>
          </a:stretch>
        </p:blipFill>
        <p:spPr>
          <a:xfrm>
            <a:off x="12340" y="3142204"/>
            <a:ext cx="625316" cy="762000"/>
          </a:xfrm>
          <a:prstGeom prst="rect">
            <a:avLst/>
          </a:prstGeom>
        </p:spPr>
      </p:pic>
      <p:pic>
        <p:nvPicPr>
          <p:cNvPr id="9" name="Picture 8"/>
          <p:cNvPicPr>
            <a:picLocks noChangeAspect="1"/>
          </p:cNvPicPr>
          <p:nvPr/>
        </p:nvPicPr>
        <p:blipFill>
          <a:blip r:embed="rId3"/>
          <a:stretch>
            <a:fillRect/>
          </a:stretch>
        </p:blipFill>
        <p:spPr>
          <a:xfrm>
            <a:off x="12340" y="4083704"/>
            <a:ext cx="625316" cy="762000"/>
          </a:xfrm>
          <a:prstGeom prst="rect">
            <a:avLst/>
          </a:prstGeom>
        </p:spPr>
      </p:pic>
    </p:spTree>
    <p:extLst>
      <p:ext uri="{BB962C8B-B14F-4D97-AF65-F5344CB8AC3E}">
        <p14:creationId xmlns:p14="http://schemas.microsoft.com/office/powerpoint/2010/main" val="270864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16" name="Picture 15"/>
          <p:cNvPicPr>
            <a:picLocks noChangeAspect="1"/>
          </p:cNvPicPr>
          <p:nvPr/>
        </p:nvPicPr>
        <p:blipFill>
          <a:blip r:embed="rId3"/>
          <a:stretch>
            <a:fillRect/>
          </a:stretch>
        </p:blipFill>
        <p:spPr>
          <a:xfrm>
            <a:off x="7086600" y="3492719"/>
            <a:ext cx="1905000" cy="3340100"/>
          </a:xfrm>
          <a:prstGeom prst="rect">
            <a:avLst/>
          </a:prstGeom>
        </p:spPr>
      </p:pic>
      <p:sp>
        <p:nvSpPr>
          <p:cNvPr id="27" name="Title 6"/>
          <p:cNvSpPr txBox="1">
            <a:spLocks/>
          </p:cNvSpPr>
          <p:nvPr/>
        </p:nvSpPr>
        <p:spPr>
          <a:xfrm>
            <a:off x="152400" y="838200"/>
            <a:ext cx="8839200" cy="639763"/>
          </a:xfrm>
          <a:prstGeom prst="rect">
            <a:avLst/>
          </a:prstGeom>
        </p:spPr>
        <p:txBody>
          <a:bodyPr vert="horz" lIns="91440" tIns="45720" rIns="91440" bIns="45720" rtlCol="0" anchor="b" anchorCtr="0">
            <a:noAutofit/>
          </a:bodyPr>
          <a:lstStyle>
            <a:lvl1pPr algn="l" defTabSz="914400" rtl="0" eaLnBrk="1" latinLnBrk="0" hangingPunct="1">
              <a:spcBef>
                <a:spcPct val="0"/>
              </a:spcBef>
              <a:buClr>
                <a:schemeClr val="bg1">
                  <a:lumMod val="95000"/>
                </a:schemeClr>
              </a:buClr>
              <a:buFontTx/>
              <a:buNone/>
              <a:defRPr sz="3600" b="1" kern="1200" baseline="0">
                <a:solidFill>
                  <a:schemeClr val="bg1"/>
                </a:solidFill>
                <a:latin typeface="+mj-lt"/>
                <a:ea typeface="+mj-ea"/>
                <a:cs typeface="Segoe UI" pitchFamily="34" charset="0"/>
              </a:defRPr>
            </a:lvl1pPr>
          </a:lstStyle>
          <a:p>
            <a:pPr algn="ctr"/>
            <a:r>
              <a:rPr lang="en-US" sz="4800" dirty="0">
                <a:latin typeface="KG Cold Coffee"/>
                <a:cs typeface="KG Cold Coffee"/>
              </a:rPr>
              <a:t>Lunch…</a:t>
            </a:r>
          </a:p>
        </p:txBody>
      </p:sp>
      <p:sp>
        <p:nvSpPr>
          <p:cNvPr id="4" name="Rectangle 3"/>
          <p:cNvSpPr/>
          <p:nvPr/>
        </p:nvSpPr>
        <p:spPr>
          <a:xfrm>
            <a:off x="1371600" y="1371600"/>
            <a:ext cx="6477000" cy="2923877"/>
          </a:xfrm>
          <a:prstGeom prst="rect">
            <a:avLst/>
          </a:prstGeom>
        </p:spPr>
        <p:txBody>
          <a:bodyPr wrap="square">
            <a:spAutoFit/>
          </a:bodyPr>
          <a:lstStyle/>
          <a:p>
            <a:r>
              <a:rPr lang="en-US" sz="2400" dirty="0">
                <a:solidFill>
                  <a:srgbClr val="FFFFFF"/>
                </a:solidFill>
                <a:latin typeface="HelloArchitect"/>
                <a:cs typeface="HelloArchitect"/>
              </a:rPr>
              <a:t>No reheated items</a:t>
            </a:r>
            <a:r>
              <a:rPr lang="en-US" sz="2200" dirty="0">
                <a:solidFill>
                  <a:srgbClr val="FFFFFF"/>
                </a:solidFill>
                <a:latin typeface="HelloArchitect"/>
                <a:cs typeface="HelloArchitect"/>
              </a:rPr>
              <a:t>, no microwaving.</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Easily-opened products.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Healthy lunches please</a:t>
            </a:r>
            <a:r>
              <a:rPr lang="en-US" sz="2200" dirty="0">
                <a:solidFill>
                  <a:srgbClr val="FFFFFF"/>
                </a:solidFill>
                <a:latin typeface="HelloArchitect"/>
                <a:cs typeface="HelloArchitect"/>
              </a:rPr>
              <a:t>.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No glass</a:t>
            </a:r>
            <a:r>
              <a:rPr lang="en-US" sz="2200" dirty="0">
                <a:solidFill>
                  <a:srgbClr val="FFFFFF"/>
                </a:solidFill>
                <a:latin typeface="HelloArchitect"/>
                <a:cs typeface="HelloArchitect"/>
              </a:rPr>
              <a:t>.</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Please NO lunch visitors for 2 weeks.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Separate and label lunch and snack.</a:t>
            </a:r>
          </a:p>
        </p:txBody>
      </p:sp>
      <p:pic>
        <p:nvPicPr>
          <p:cNvPr id="28" name="Picture 27"/>
          <p:cNvPicPr>
            <a:picLocks noChangeAspect="1"/>
          </p:cNvPicPr>
          <p:nvPr/>
        </p:nvPicPr>
        <p:blipFill>
          <a:blip r:embed="rId4"/>
          <a:stretch>
            <a:fillRect/>
          </a:stretch>
        </p:blipFill>
        <p:spPr>
          <a:xfrm>
            <a:off x="990600" y="1447800"/>
            <a:ext cx="278181" cy="304800"/>
          </a:xfrm>
          <a:prstGeom prst="rect">
            <a:avLst/>
          </a:prstGeom>
        </p:spPr>
      </p:pic>
      <p:pic>
        <p:nvPicPr>
          <p:cNvPr id="29" name="Picture 28"/>
          <p:cNvPicPr>
            <a:picLocks noChangeAspect="1"/>
          </p:cNvPicPr>
          <p:nvPr/>
        </p:nvPicPr>
        <p:blipFill>
          <a:blip r:embed="rId4"/>
          <a:stretch>
            <a:fillRect/>
          </a:stretch>
        </p:blipFill>
        <p:spPr>
          <a:xfrm>
            <a:off x="990600" y="1950602"/>
            <a:ext cx="278181" cy="304800"/>
          </a:xfrm>
          <a:prstGeom prst="rect">
            <a:avLst/>
          </a:prstGeom>
        </p:spPr>
      </p:pic>
      <p:pic>
        <p:nvPicPr>
          <p:cNvPr id="30" name="Picture 29"/>
          <p:cNvPicPr>
            <a:picLocks noChangeAspect="1"/>
          </p:cNvPicPr>
          <p:nvPr/>
        </p:nvPicPr>
        <p:blipFill>
          <a:blip r:embed="rId4"/>
          <a:stretch>
            <a:fillRect/>
          </a:stretch>
        </p:blipFill>
        <p:spPr>
          <a:xfrm>
            <a:off x="990600" y="2423101"/>
            <a:ext cx="278181" cy="304800"/>
          </a:xfrm>
          <a:prstGeom prst="rect">
            <a:avLst/>
          </a:prstGeom>
        </p:spPr>
      </p:pic>
      <p:pic>
        <p:nvPicPr>
          <p:cNvPr id="31" name="Picture 30"/>
          <p:cNvPicPr>
            <a:picLocks noChangeAspect="1"/>
          </p:cNvPicPr>
          <p:nvPr/>
        </p:nvPicPr>
        <p:blipFill>
          <a:blip r:embed="rId4"/>
          <a:stretch>
            <a:fillRect/>
          </a:stretch>
        </p:blipFill>
        <p:spPr>
          <a:xfrm>
            <a:off x="990600" y="2895600"/>
            <a:ext cx="278181" cy="304800"/>
          </a:xfrm>
          <a:prstGeom prst="rect">
            <a:avLst/>
          </a:prstGeom>
        </p:spPr>
      </p:pic>
      <p:pic>
        <p:nvPicPr>
          <p:cNvPr id="32" name="Picture 31"/>
          <p:cNvPicPr>
            <a:picLocks noChangeAspect="1"/>
          </p:cNvPicPr>
          <p:nvPr/>
        </p:nvPicPr>
        <p:blipFill>
          <a:blip r:embed="rId4"/>
          <a:stretch>
            <a:fillRect/>
          </a:stretch>
        </p:blipFill>
        <p:spPr>
          <a:xfrm>
            <a:off x="990600" y="3413701"/>
            <a:ext cx="278181" cy="304800"/>
          </a:xfrm>
          <a:prstGeom prst="rect">
            <a:avLst/>
          </a:prstGeom>
        </p:spPr>
      </p:pic>
      <p:pic>
        <p:nvPicPr>
          <p:cNvPr id="33" name="Picture 32"/>
          <p:cNvPicPr>
            <a:picLocks noChangeAspect="1"/>
          </p:cNvPicPr>
          <p:nvPr/>
        </p:nvPicPr>
        <p:blipFill>
          <a:blip r:embed="rId4"/>
          <a:stretch>
            <a:fillRect/>
          </a:stretch>
        </p:blipFill>
        <p:spPr>
          <a:xfrm>
            <a:off x="1006278" y="3886200"/>
            <a:ext cx="278181" cy="304800"/>
          </a:xfrm>
          <a:prstGeom prst="rect">
            <a:avLst/>
          </a:prstGeom>
        </p:spPr>
      </p:pic>
      <p:pic>
        <p:nvPicPr>
          <p:cNvPr id="34" name="Picture 33"/>
          <p:cNvPicPr>
            <a:picLocks noChangeAspect="1"/>
          </p:cNvPicPr>
          <p:nvPr/>
        </p:nvPicPr>
        <p:blipFill>
          <a:blip r:embed="rId5"/>
          <a:stretch>
            <a:fillRect/>
          </a:stretch>
        </p:blipFill>
        <p:spPr>
          <a:xfrm rot="2116870">
            <a:off x="6218418" y="1449246"/>
            <a:ext cx="1423030" cy="1140271"/>
          </a:xfrm>
          <a:prstGeom prst="rect">
            <a:avLst/>
          </a:prstGeom>
        </p:spPr>
      </p:pic>
    </p:spTree>
    <p:extLst>
      <p:ext uri="{BB962C8B-B14F-4D97-AF65-F5344CB8AC3E}">
        <p14:creationId xmlns:p14="http://schemas.microsoft.com/office/powerpoint/2010/main" val="4015332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9"/>
          <p:cNvSpPr>
            <a:spLocks noGrp="1"/>
          </p:cNvSpPr>
          <p:nvPr>
            <p:ph type="body" sz="quarter" idx="13"/>
          </p:nvPr>
        </p:nvSpPr>
        <p:spPr>
          <a:xfrm>
            <a:off x="914400" y="1676400"/>
            <a:ext cx="7924800" cy="5181600"/>
          </a:xfrm>
        </p:spPr>
        <p:txBody>
          <a:bodyPr>
            <a:normAutofit/>
          </a:bodyPr>
          <a:lstStyle/>
          <a:p>
            <a:r>
              <a:rPr lang="en-US" sz="2800" dirty="0">
                <a:latin typeface="HelloArchitect"/>
                <a:cs typeface="HelloArchitect"/>
              </a:rPr>
              <a:t>Water ONLY for snack time. </a:t>
            </a:r>
          </a:p>
          <a:p>
            <a:pPr>
              <a:spcBef>
                <a:spcPct val="0"/>
              </a:spcBef>
            </a:pPr>
            <a:endParaRPr lang="en-US" sz="800" dirty="0">
              <a:latin typeface="HelloArchitect"/>
              <a:cs typeface="HelloArchitect"/>
            </a:endParaRPr>
          </a:p>
          <a:p>
            <a:pPr>
              <a:spcBef>
                <a:spcPct val="0"/>
              </a:spcBef>
            </a:pPr>
            <a:r>
              <a:rPr lang="en-US" sz="2800" dirty="0">
                <a:latin typeface="HelloArchitect"/>
                <a:cs typeface="HelloArchitect"/>
              </a:rPr>
              <a:t>Juices or sticky drinks are lunchroom only.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No sugary snacks.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No messy snacks that need spoons.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Staff/peers not allowed to provide snacks.</a:t>
            </a:r>
            <a:endParaRPr lang="en-US" sz="800" dirty="0">
              <a:latin typeface="HelloArchitect"/>
              <a:cs typeface="HelloArchitect"/>
            </a:endParaRP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Try to pack extra snack in backpack just in case. See teacher for specifics.</a:t>
            </a:r>
            <a:endParaRPr lang="en-US" sz="2800" dirty="0">
              <a:latin typeface="AbcTeacher"/>
              <a:cs typeface="AbcTeacher"/>
            </a:endParaRPr>
          </a:p>
        </p:txBody>
      </p:sp>
      <p:sp>
        <p:nvSpPr>
          <p:cNvPr id="2" name="TextBox 1"/>
          <p:cNvSpPr txBox="1"/>
          <p:nvPr/>
        </p:nvSpPr>
        <p:spPr>
          <a:xfrm>
            <a:off x="1828800" y="4106722"/>
            <a:ext cx="7467600" cy="2718677"/>
          </a:xfrm>
          <a:prstGeom prst="rect">
            <a:avLst/>
          </a:prstGeom>
        </p:spPr>
        <p:txBody>
          <a:bodyPr vert="horz" wrap="none" lIns="91440" tIns="45720" rIns="91440" bIns="45720" rtlCol="0" anchor="ctr">
            <a:normAutofit/>
          </a:bodyPr>
          <a:lstStyle/>
          <a:p>
            <a:pPr>
              <a:spcBef>
                <a:spcPct val="0"/>
              </a:spcBef>
            </a:pPr>
            <a:endParaRPr lang="en-US" sz="2400" noProof="0" dirty="0">
              <a:solidFill>
                <a:srgbClr val="FFFFFF"/>
              </a:solidFill>
              <a:latin typeface="Ckschoolpics"/>
              <a:cs typeface="Ckschoolpi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itle 6"/>
          <p:cNvSpPr txBox="1">
            <a:spLocks/>
          </p:cNvSpPr>
          <p:nvPr/>
        </p:nvSpPr>
        <p:spPr>
          <a:xfrm>
            <a:off x="0" y="503237"/>
            <a:ext cx="88392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lgn="ctr">
              <a:buFont typeface="Arial" pitchFamily="34" charset="0"/>
              <a:buNone/>
            </a:pPr>
            <a:r>
              <a:rPr lang="en-US" sz="4800" dirty="0">
                <a:latin typeface="KG Cold Coffee"/>
                <a:cs typeface="KG Cold Coffee"/>
              </a:rPr>
              <a:t>Snacks…</a:t>
            </a:r>
          </a:p>
        </p:txBody>
      </p:sp>
      <p:pic>
        <p:nvPicPr>
          <p:cNvPr id="23" name="Picture 22"/>
          <p:cNvPicPr>
            <a:picLocks noChangeAspect="1"/>
          </p:cNvPicPr>
          <p:nvPr/>
        </p:nvPicPr>
        <p:blipFill>
          <a:blip r:embed="rId3"/>
          <a:stretch>
            <a:fillRect/>
          </a:stretch>
        </p:blipFill>
        <p:spPr>
          <a:xfrm>
            <a:off x="533400" y="1752600"/>
            <a:ext cx="278181" cy="304800"/>
          </a:xfrm>
          <a:prstGeom prst="rect">
            <a:avLst/>
          </a:prstGeom>
        </p:spPr>
      </p:pic>
      <p:pic>
        <p:nvPicPr>
          <p:cNvPr id="24" name="Picture 23"/>
          <p:cNvPicPr>
            <a:picLocks noChangeAspect="1"/>
          </p:cNvPicPr>
          <p:nvPr/>
        </p:nvPicPr>
        <p:blipFill>
          <a:blip r:embed="rId3"/>
          <a:stretch>
            <a:fillRect/>
          </a:stretch>
        </p:blipFill>
        <p:spPr>
          <a:xfrm>
            <a:off x="548701" y="2304958"/>
            <a:ext cx="278181" cy="304800"/>
          </a:xfrm>
          <a:prstGeom prst="rect">
            <a:avLst/>
          </a:prstGeom>
        </p:spPr>
      </p:pic>
      <p:pic>
        <p:nvPicPr>
          <p:cNvPr id="25" name="Picture 24"/>
          <p:cNvPicPr>
            <a:picLocks noChangeAspect="1"/>
          </p:cNvPicPr>
          <p:nvPr/>
        </p:nvPicPr>
        <p:blipFill>
          <a:blip r:embed="rId3"/>
          <a:stretch>
            <a:fillRect/>
          </a:stretch>
        </p:blipFill>
        <p:spPr>
          <a:xfrm>
            <a:off x="533400" y="2857316"/>
            <a:ext cx="278181" cy="304800"/>
          </a:xfrm>
          <a:prstGeom prst="rect">
            <a:avLst/>
          </a:prstGeom>
        </p:spPr>
      </p:pic>
      <p:pic>
        <p:nvPicPr>
          <p:cNvPr id="26" name="Picture 25"/>
          <p:cNvPicPr>
            <a:picLocks noChangeAspect="1"/>
          </p:cNvPicPr>
          <p:nvPr/>
        </p:nvPicPr>
        <p:blipFill>
          <a:blip r:embed="rId3"/>
          <a:stretch>
            <a:fillRect/>
          </a:stretch>
        </p:blipFill>
        <p:spPr>
          <a:xfrm>
            <a:off x="533400" y="3390716"/>
            <a:ext cx="278181" cy="304800"/>
          </a:xfrm>
          <a:prstGeom prst="rect">
            <a:avLst/>
          </a:prstGeom>
        </p:spPr>
      </p:pic>
      <p:pic>
        <p:nvPicPr>
          <p:cNvPr id="27" name="Picture 26"/>
          <p:cNvPicPr>
            <a:picLocks noChangeAspect="1"/>
          </p:cNvPicPr>
          <p:nvPr/>
        </p:nvPicPr>
        <p:blipFill>
          <a:blip r:embed="rId3"/>
          <a:stretch>
            <a:fillRect/>
          </a:stretch>
        </p:blipFill>
        <p:spPr>
          <a:xfrm>
            <a:off x="552356" y="3962400"/>
            <a:ext cx="278181" cy="304800"/>
          </a:xfrm>
          <a:prstGeom prst="rect">
            <a:avLst/>
          </a:prstGeom>
        </p:spPr>
      </p:pic>
      <p:pic>
        <p:nvPicPr>
          <p:cNvPr id="28" name="Picture 27"/>
          <p:cNvPicPr>
            <a:picLocks noChangeAspect="1"/>
          </p:cNvPicPr>
          <p:nvPr/>
        </p:nvPicPr>
        <p:blipFill>
          <a:blip r:embed="rId3"/>
          <a:stretch>
            <a:fillRect/>
          </a:stretch>
        </p:blipFill>
        <p:spPr>
          <a:xfrm>
            <a:off x="548701" y="4533716"/>
            <a:ext cx="278181" cy="304800"/>
          </a:xfrm>
          <a:prstGeom prst="rect">
            <a:avLst/>
          </a:prstGeom>
        </p:spPr>
      </p:pic>
      <p:pic>
        <p:nvPicPr>
          <p:cNvPr id="10" name="Picture 9"/>
          <p:cNvPicPr>
            <a:picLocks noChangeAspect="1"/>
          </p:cNvPicPr>
          <p:nvPr/>
        </p:nvPicPr>
        <p:blipFill>
          <a:blip r:embed="rId4"/>
          <a:stretch>
            <a:fillRect/>
          </a:stretch>
        </p:blipFill>
        <p:spPr>
          <a:xfrm rot="20407226">
            <a:off x="7503956" y="315134"/>
            <a:ext cx="1283817" cy="1335170"/>
          </a:xfrm>
          <a:prstGeom prst="rect">
            <a:avLst/>
          </a:prstGeom>
        </p:spPr>
      </p:pic>
      <p:sp>
        <p:nvSpPr>
          <p:cNvPr id="29" name="Rounded Rectangle 28"/>
          <p:cNvSpPr/>
          <p:nvPr/>
        </p:nvSpPr>
        <p:spPr>
          <a:xfrm rot="20122545">
            <a:off x="7715063" y="651390"/>
            <a:ext cx="632530" cy="303205"/>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50" b="1" dirty="0">
                <a:solidFill>
                  <a:schemeClr val="tx1"/>
                </a:solidFill>
                <a:latin typeface="123Marker Medium" charset="0"/>
                <a:ea typeface="123Marker Medium" charset="0"/>
                <a:cs typeface="123Marker Medium" charset="0"/>
              </a:rPr>
              <a:t>SNACK</a:t>
            </a:r>
          </a:p>
        </p:txBody>
      </p:sp>
    </p:spTree>
    <p:extLst>
      <p:ext uri="{BB962C8B-B14F-4D97-AF65-F5344CB8AC3E}">
        <p14:creationId xmlns:p14="http://schemas.microsoft.com/office/powerpoint/2010/main" val="133239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924800" cy="2819400"/>
          </a:xfrm>
        </p:spPr>
        <p:txBody>
          <a:bodyPr/>
          <a:lstStyle/>
          <a:p>
            <a:pPr algn="ctr"/>
            <a:r>
              <a:rPr lang="en-US" sz="4000" dirty="0">
                <a:latin typeface="KG Cold Coffee"/>
                <a:cs typeface="KG Cold Coffee"/>
              </a:rPr>
              <a:t>Tidbits…</a:t>
            </a:r>
            <a:br>
              <a:rPr lang="en-US" sz="4000" dirty="0">
                <a:latin typeface="KG Cold Coffee"/>
                <a:cs typeface="KG Cold Coffee"/>
              </a:rPr>
            </a:br>
            <a:br>
              <a:rPr lang="en-US" sz="800" dirty="0">
                <a:latin typeface="AbcTeacher"/>
                <a:cs typeface="AbcTeacher"/>
              </a:rPr>
            </a:br>
            <a:r>
              <a:rPr lang="en-US" sz="800" dirty="0">
                <a:latin typeface="AbcTeacher"/>
                <a:cs typeface="AbcTeacher"/>
              </a:rPr>
              <a:t> </a:t>
            </a: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7" name="Flowchart: Alternate Process 9"/>
          <p:cNvSpPr/>
          <p:nvPr/>
        </p:nvSpPr>
        <p:spPr>
          <a:xfrm>
            <a:off x="5334000" y="1663700"/>
            <a:ext cx="2857500" cy="9652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Popcorn Days</a:t>
            </a:r>
          </a:p>
          <a:p>
            <a:pPr algn="ctr"/>
            <a:r>
              <a:rPr lang="en-US" sz="2000" b="1" dirty="0">
                <a:solidFill>
                  <a:schemeClr val="bg1"/>
                </a:solidFill>
                <a:latin typeface="DJB This Font is Worn"/>
                <a:cs typeface="DJB This Font is Worn"/>
              </a:rPr>
              <a:t>&amp; changes</a:t>
            </a:r>
          </a:p>
        </p:txBody>
      </p:sp>
      <p:sp>
        <p:nvSpPr>
          <p:cNvPr id="25" name="Flowchart: Alternate Process 9"/>
          <p:cNvSpPr/>
          <p:nvPr/>
        </p:nvSpPr>
        <p:spPr>
          <a:xfrm>
            <a:off x="976608" y="1663700"/>
            <a:ext cx="2667000" cy="9652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Library </a:t>
            </a:r>
          </a:p>
        </p:txBody>
      </p:sp>
      <p:sp>
        <p:nvSpPr>
          <p:cNvPr id="26" name="Flowchart: Alternate Process 9"/>
          <p:cNvSpPr/>
          <p:nvPr/>
        </p:nvSpPr>
        <p:spPr>
          <a:xfrm>
            <a:off x="2895600" y="3276600"/>
            <a:ext cx="3200400" cy="9144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Class T-shirts</a:t>
            </a:r>
          </a:p>
        </p:txBody>
      </p:sp>
    </p:spTree>
    <p:extLst>
      <p:ext uri="{BB962C8B-B14F-4D97-AF65-F5344CB8AC3E}">
        <p14:creationId xmlns:p14="http://schemas.microsoft.com/office/powerpoint/2010/main" val="63598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924800" cy="838200"/>
          </a:xfrm>
        </p:spPr>
        <p:txBody>
          <a:bodyPr/>
          <a:lstStyle/>
          <a:p>
            <a:pPr algn="ctr"/>
            <a:r>
              <a:rPr lang="en-US" sz="4000" dirty="0">
                <a:latin typeface="KG Cold Coffee"/>
                <a:cs typeface="KG Cold Coffee"/>
              </a:rPr>
              <a:t>Homework…</a:t>
            </a: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16" name="Picture 15"/>
          <p:cNvPicPr>
            <a:picLocks noChangeAspect="1"/>
          </p:cNvPicPr>
          <p:nvPr/>
        </p:nvPicPr>
        <p:blipFill>
          <a:blip r:embed="rId3"/>
          <a:stretch>
            <a:fillRect/>
          </a:stretch>
        </p:blipFill>
        <p:spPr>
          <a:xfrm>
            <a:off x="0" y="3433572"/>
            <a:ext cx="1600200" cy="3424428"/>
          </a:xfrm>
          <a:prstGeom prst="rect">
            <a:avLst/>
          </a:prstGeom>
        </p:spPr>
      </p:pic>
      <p:pic>
        <p:nvPicPr>
          <p:cNvPr id="17" name="Picture 16"/>
          <p:cNvPicPr>
            <a:picLocks noChangeAspect="1"/>
          </p:cNvPicPr>
          <p:nvPr/>
        </p:nvPicPr>
        <p:blipFill>
          <a:blip r:embed="rId4"/>
          <a:stretch>
            <a:fillRect/>
          </a:stretch>
        </p:blipFill>
        <p:spPr>
          <a:xfrm>
            <a:off x="7696200" y="3505200"/>
            <a:ext cx="1489371" cy="3318933"/>
          </a:xfrm>
          <a:prstGeom prst="rect">
            <a:avLst/>
          </a:prstGeom>
        </p:spPr>
      </p:pic>
      <p:sp>
        <p:nvSpPr>
          <p:cNvPr id="25" name="Text Placeholder 9"/>
          <p:cNvSpPr txBox="1">
            <a:spLocks/>
          </p:cNvSpPr>
          <p:nvPr/>
        </p:nvSpPr>
        <p:spPr>
          <a:xfrm>
            <a:off x="762000" y="1600200"/>
            <a:ext cx="7696200" cy="3733800"/>
          </a:xfrm>
          <a:prstGeom prst="rect">
            <a:avLst/>
          </a:prstGeom>
        </p:spPr>
        <p:txBody>
          <a:bodyPr>
            <a:normAutofit fontScale="92500" lnSpcReduction="10000"/>
          </a:bodyPr>
          <a:lst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latin typeface="HelloArchitect"/>
                <a:cs typeface="HelloArchitect"/>
              </a:rPr>
              <a:t>     </a:t>
            </a:r>
            <a:r>
              <a:rPr lang="en-US" sz="2900" dirty="0">
                <a:latin typeface="HelloArchitect"/>
                <a:cs typeface="HelloArchitect"/>
              </a:rPr>
              <a:t>No homework other than nightly reading</a:t>
            </a:r>
            <a:r>
              <a:rPr lang="en-US" sz="3000" dirty="0">
                <a:latin typeface="HelloArchitect"/>
                <a:cs typeface="HelloArchitect"/>
              </a:rPr>
              <a:t>.</a:t>
            </a:r>
          </a:p>
          <a:p>
            <a:pPr marL="0" indent="0">
              <a:buNone/>
            </a:pPr>
            <a:endParaRPr lang="en-US" sz="3000" dirty="0">
              <a:latin typeface="HelloArchitect"/>
              <a:cs typeface="HelloArchitect"/>
            </a:endParaRPr>
          </a:p>
          <a:p>
            <a:pPr marL="0" indent="0">
              <a:buNone/>
            </a:pPr>
            <a:r>
              <a:rPr lang="en-US" dirty="0">
                <a:latin typeface="HelloArchitect"/>
                <a:cs typeface="HelloArchitect"/>
              </a:rPr>
              <a:t>      For absent / make up work: </a:t>
            </a:r>
            <a:r>
              <a:rPr lang="en-US" sz="2600" dirty="0">
                <a:latin typeface="HelloArchitect"/>
                <a:cs typeface="HelloArchitect"/>
              </a:rPr>
              <a:t>Use 	electronic resources: IXL, Epic, Reading A-Z, 	and have them journal on the days they miss 	about what they did. </a:t>
            </a:r>
          </a:p>
          <a:p>
            <a:pPr marL="0" indent="0">
              <a:buNone/>
            </a:pPr>
            <a:r>
              <a:rPr lang="en-US" dirty="0">
                <a:latin typeface="HelloArchitect"/>
                <a:cs typeface="HelloArchitect"/>
              </a:rPr>
              <a:t>     </a:t>
            </a:r>
          </a:p>
          <a:p>
            <a:pPr marL="0" indent="0">
              <a:buNone/>
            </a:pPr>
            <a:r>
              <a:rPr lang="en-US" dirty="0">
                <a:latin typeface="HelloArchitect"/>
                <a:cs typeface="HelloArchitect"/>
              </a:rPr>
              <a:t>     </a:t>
            </a:r>
          </a:p>
          <a:p>
            <a:endParaRPr lang="en-US" dirty="0"/>
          </a:p>
        </p:txBody>
      </p:sp>
      <p:pic>
        <p:nvPicPr>
          <p:cNvPr id="26" name="Picture 25"/>
          <p:cNvPicPr>
            <a:picLocks noChangeAspect="1"/>
          </p:cNvPicPr>
          <p:nvPr/>
        </p:nvPicPr>
        <p:blipFill>
          <a:blip r:embed="rId5"/>
          <a:stretch>
            <a:fillRect/>
          </a:stretch>
        </p:blipFill>
        <p:spPr>
          <a:xfrm>
            <a:off x="685800" y="1795272"/>
            <a:ext cx="799301" cy="228600"/>
          </a:xfrm>
          <a:prstGeom prst="rect">
            <a:avLst/>
          </a:prstGeom>
        </p:spPr>
      </p:pic>
      <p:pic>
        <p:nvPicPr>
          <p:cNvPr id="10" name="Picture 9">
            <a:extLst>
              <a:ext uri="{FF2B5EF4-FFF2-40B4-BE49-F238E27FC236}">
                <a16:creationId xmlns:a16="http://schemas.microsoft.com/office/drawing/2014/main" id="{7A488FBD-5B3E-3644-B0C1-9CD1715BA7AD}"/>
              </a:ext>
            </a:extLst>
          </p:cNvPr>
          <p:cNvPicPr>
            <a:picLocks noChangeAspect="1"/>
          </p:cNvPicPr>
          <p:nvPr/>
        </p:nvPicPr>
        <p:blipFill>
          <a:blip r:embed="rId5"/>
          <a:stretch>
            <a:fillRect/>
          </a:stretch>
        </p:blipFill>
        <p:spPr>
          <a:xfrm>
            <a:off x="685800" y="2650066"/>
            <a:ext cx="799301" cy="228600"/>
          </a:xfrm>
          <a:prstGeom prst="rect">
            <a:avLst/>
          </a:prstGeom>
        </p:spPr>
      </p:pic>
    </p:spTree>
    <p:extLst>
      <p:ext uri="{BB962C8B-B14F-4D97-AF65-F5344CB8AC3E}">
        <p14:creationId xmlns:p14="http://schemas.microsoft.com/office/powerpoint/2010/main" val="1287727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924800" cy="2819400"/>
          </a:xfrm>
        </p:spPr>
        <p:txBody>
          <a:bodyPr/>
          <a:lstStyle/>
          <a:p>
            <a:pPr algn="ctr"/>
            <a:r>
              <a:rPr lang="en-US" sz="4000" dirty="0">
                <a:latin typeface="KG Cold Coffee"/>
                <a:cs typeface="KG Cold Coffee"/>
              </a:rPr>
              <a:t>Smart tags</a:t>
            </a:r>
            <a:r>
              <a:rPr lang="mr-IN" sz="4000" dirty="0">
                <a:latin typeface="KG Cold Coffee"/>
                <a:cs typeface="KG Cold Coffee"/>
              </a:rPr>
              <a:t>…</a:t>
            </a:r>
            <a:br>
              <a:rPr lang="en-US" sz="4000" dirty="0">
                <a:latin typeface="KG Cold Coffee"/>
                <a:cs typeface="KG Cold Coffee"/>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4" name="Picture 3"/>
          <p:cNvPicPr>
            <a:picLocks noChangeAspect="1"/>
          </p:cNvPicPr>
          <p:nvPr/>
        </p:nvPicPr>
        <p:blipFill>
          <a:blip r:embed="rId3"/>
          <a:stretch>
            <a:fillRect/>
          </a:stretch>
        </p:blipFill>
        <p:spPr>
          <a:xfrm>
            <a:off x="2794083" y="1295400"/>
            <a:ext cx="3708233" cy="2971800"/>
          </a:xfrm>
          <a:prstGeom prst="rect">
            <a:avLst/>
          </a:prstGeom>
        </p:spPr>
      </p:pic>
      <p:sp>
        <p:nvSpPr>
          <p:cNvPr id="7" name="TextBox 6"/>
          <p:cNvSpPr txBox="1"/>
          <p:nvPr/>
        </p:nvSpPr>
        <p:spPr>
          <a:xfrm>
            <a:off x="3886200" y="5181600"/>
            <a:ext cx="1219199" cy="1676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S</a:t>
            </a: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mart </a:t>
            </a:r>
            <a:r>
              <a:rPr lang="en-US" sz="2000" dirty="0">
                <a:latin typeface="HelloArchitect Medium" charset="0"/>
                <a:ea typeface="HelloArchitect Medium" charset="0"/>
                <a:cs typeface="HelloArchitect Medium" charset="0"/>
              </a:rPr>
              <a:t>T</a:t>
            </a: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ag system</a:t>
            </a:r>
            <a:r>
              <a:rPr kumimoji="0" lang="mr-IN"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a:t>
            </a:r>
            <a:endPar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endParaRP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Will be used for transportation. Must be attached to </a:t>
            </a: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child’s backpack before first day of school. If lost, a replacement </a:t>
            </a: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must be purchased from the front office.  </a:t>
            </a:r>
            <a:endPar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endParaRPr>
          </a:p>
        </p:txBody>
      </p:sp>
    </p:spTree>
    <p:extLst>
      <p:ext uri="{BB962C8B-B14F-4D97-AF65-F5344CB8AC3E}">
        <p14:creationId xmlns:p14="http://schemas.microsoft.com/office/powerpoint/2010/main" val="114983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85800" y="304800"/>
            <a:ext cx="8229600" cy="6324600"/>
          </a:xfrm>
        </p:spPr>
        <p:txBody>
          <a:bodyPr>
            <a:normAutofit/>
          </a:bodyPr>
          <a:lstStyle/>
          <a:p>
            <a:pPr marL="0" indent="0">
              <a:lnSpc>
                <a:spcPct val="200000"/>
              </a:lnSpc>
            </a:pPr>
            <a:r>
              <a:rPr lang="en-US" sz="2200" b="1" u="sng" dirty="0">
                <a:latin typeface="HelloArchitect"/>
                <a:cs typeface="HelloArchitect"/>
              </a:rPr>
              <a:t>Set up an account for your child on SMART TAG Dismissal manager this evening if you have not already</a:t>
            </a:r>
            <a:r>
              <a:rPr lang="en-US" sz="2200" b="1" dirty="0">
                <a:latin typeface="HelloArchitect"/>
                <a:cs typeface="HelloArchitect"/>
              </a:rPr>
              <a:t>! </a:t>
            </a:r>
          </a:p>
          <a:p>
            <a:pPr marL="0" indent="0">
              <a:lnSpc>
                <a:spcPct val="200000"/>
              </a:lnSpc>
            </a:pPr>
            <a:r>
              <a:rPr lang="en-US" sz="2200" dirty="0">
                <a:latin typeface="HelloArchitect"/>
                <a:cs typeface="HelloArchitect"/>
              </a:rPr>
              <a:t>At Muffin Morning someone will be here to assist parents in setting up transportation and getting their bus info. </a:t>
            </a:r>
          </a:p>
          <a:p>
            <a:endParaRPr lang="en-US" sz="2200" dirty="0"/>
          </a:p>
          <a:p>
            <a:r>
              <a:rPr lang="en-US" sz="2200" dirty="0">
                <a:latin typeface="HelloArchitect Medium" panose="02000603000000000000" pitchFamily="2" charset="0"/>
                <a:ea typeface="HelloArchitect Medium" panose="02000603000000000000" pitchFamily="2" charset="0"/>
              </a:rPr>
              <a:t>All changes to afternoon transportation must be made before 2:00pm. in SMART TAG Dismissal Manager. (After school programs, birthday parties, </a:t>
            </a:r>
            <a:r>
              <a:rPr lang="en-US" sz="2200" dirty="0" err="1">
                <a:latin typeface="HelloArchitect Medium" panose="02000603000000000000" pitchFamily="2" charset="0"/>
                <a:ea typeface="HelloArchitect Medium" panose="02000603000000000000" pitchFamily="2" charset="0"/>
              </a:rPr>
              <a:t>etc</a:t>
            </a:r>
            <a:r>
              <a:rPr lang="en-US" sz="2200" dirty="0">
                <a:latin typeface="HelloArchitect Medium" panose="02000603000000000000" pitchFamily="2" charset="0"/>
                <a:ea typeface="HelloArchitect Medium" panose="02000603000000000000" pitchFamily="2" charset="0"/>
              </a:rPr>
              <a:t>…)</a:t>
            </a:r>
          </a:p>
          <a:p>
            <a:endParaRPr lang="en-US" sz="2200" dirty="0">
              <a:latin typeface="HelloArchitect Medium" panose="02000603000000000000" pitchFamily="2" charset="0"/>
              <a:ea typeface="HelloArchitect Medium" panose="02000603000000000000" pitchFamily="2" charset="0"/>
            </a:endParaRPr>
          </a:p>
          <a:p>
            <a:r>
              <a:rPr lang="en-US" sz="2200" dirty="0">
                <a:latin typeface="HelloArchitect Medium" panose="02000603000000000000" pitchFamily="2" charset="0"/>
                <a:ea typeface="HelloArchitect Medium" panose="02000603000000000000" pitchFamily="2" charset="0"/>
              </a:rPr>
              <a:t>STAFF IS LEGALLY BOUND TO SEND CHILDREN via the route listed on their SMART TAG Dismissal. </a:t>
            </a:r>
          </a:p>
        </p:txBody>
      </p:sp>
      <p:sp>
        <p:nvSpPr>
          <p:cNvPr id="13" name="Title 6"/>
          <p:cNvSpPr>
            <a:spLocks noGrp="1"/>
          </p:cNvSpPr>
          <p:nvPr>
            <p:ph type="title"/>
          </p:nvPr>
        </p:nvSpPr>
        <p:spPr>
          <a:xfrm>
            <a:off x="152400" y="76200"/>
            <a:ext cx="8915400" cy="639763"/>
          </a:xfrm>
        </p:spPr>
        <p:txBody>
          <a:bodyPr/>
          <a:lstStyle/>
          <a:p>
            <a:pPr algn="ctr">
              <a:buNone/>
            </a:pPr>
            <a:r>
              <a:rPr lang="en-US" sz="4800" dirty="0">
                <a:latin typeface="HelloMummy"/>
                <a:cs typeface="HelloMummy"/>
              </a:rPr>
              <a:t>Transportation Home:</a:t>
            </a:r>
          </a:p>
        </p:txBody>
      </p:sp>
      <p:pic>
        <p:nvPicPr>
          <p:cNvPr id="3" name="Picture 2"/>
          <p:cNvPicPr>
            <a:picLocks noChangeAspect="1"/>
          </p:cNvPicPr>
          <p:nvPr/>
        </p:nvPicPr>
        <p:blipFill>
          <a:blip r:embed="rId3"/>
          <a:stretch>
            <a:fillRect/>
          </a:stretch>
        </p:blipFill>
        <p:spPr>
          <a:xfrm>
            <a:off x="7086600" y="2602688"/>
            <a:ext cx="1370456" cy="954751"/>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91539" y="572175"/>
            <a:ext cx="594261" cy="371370"/>
          </a:xfrm>
          <a:prstGeom prst="rect">
            <a:avLst/>
          </a:prstGeom>
        </p:spPr>
      </p:pic>
      <p:sp>
        <p:nvSpPr>
          <p:cNvPr id="8" name="TextBox 7"/>
          <p:cNvSpPr txBox="1"/>
          <p:nvPr/>
        </p:nvSpPr>
        <p:spPr>
          <a:xfrm>
            <a:off x="762000" y="-2743200"/>
            <a:ext cx="8229600" cy="27432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609600" y="-3048000"/>
            <a:ext cx="6629400" cy="3048000"/>
          </a:xfrm>
          <a:prstGeom prst="rect">
            <a:avLst/>
          </a:prstGeom>
        </p:spPr>
        <p:txBody>
          <a:bodyPr vert="horz" wrap="square" lIns="91440" tIns="45720" rIns="91440" bIns="45720" rtlCol="0" anchor="ctr">
            <a:normAutofit/>
          </a:bodyPr>
          <a:lstStyle/>
          <a:p>
            <a:endParaRPr lang="en-US" sz="2400" dirty="0">
              <a:solidFill>
                <a:srgbClr val="FFFFFF"/>
              </a:solidFill>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91538" y="1943082"/>
            <a:ext cx="594261" cy="371370"/>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25499" y="5026751"/>
            <a:ext cx="594261" cy="371370"/>
          </a:xfrm>
          <a:prstGeom prst="rect">
            <a:avLst/>
          </a:prstGeom>
        </p:spPr>
      </p:pic>
      <p:pic>
        <p:nvPicPr>
          <p:cNvPr id="10" name="Picture 9">
            <a:extLst>
              <a:ext uri="{FF2B5EF4-FFF2-40B4-BE49-F238E27FC236}">
                <a16:creationId xmlns:a16="http://schemas.microsoft.com/office/drawing/2014/main" id="{E399F514-E8BD-E448-98BF-69B7B727A7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40837" y="3577759"/>
            <a:ext cx="594261" cy="371370"/>
          </a:xfrm>
          <a:prstGeom prst="rect">
            <a:avLst/>
          </a:prstGeom>
        </p:spPr>
      </p:pic>
    </p:spTree>
    <p:extLst>
      <p:ext uri="{BB962C8B-B14F-4D97-AF65-F5344CB8AC3E}">
        <p14:creationId xmlns:p14="http://schemas.microsoft.com/office/powerpoint/2010/main" val="95940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106722"/>
            <a:ext cx="7467600" cy="2718677"/>
          </a:xfrm>
          <a:prstGeom prst="rect">
            <a:avLst/>
          </a:prstGeom>
        </p:spPr>
        <p:txBody>
          <a:bodyPr vert="horz" wrap="none" lIns="91440" tIns="45720" rIns="91440" bIns="45720" rtlCol="0" anchor="ctr">
            <a:normAutofit/>
          </a:bodyPr>
          <a:lstStyle/>
          <a:p>
            <a:pPr>
              <a:spcBef>
                <a:spcPct val="0"/>
              </a:spcBef>
            </a:pPr>
            <a:endParaRPr lang="en-US" sz="2400" noProof="0" dirty="0">
              <a:solidFill>
                <a:srgbClr val="FFFFFF"/>
              </a:solidFill>
              <a:latin typeface="Ckschoolpics"/>
              <a:cs typeface="Ckschoolpi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itle 6"/>
          <p:cNvSpPr txBox="1">
            <a:spLocks/>
          </p:cNvSpPr>
          <p:nvPr/>
        </p:nvSpPr>
        <p:spPr>
          <a:xfrm>
            <a:off x="152400" y="198437"/>
            <a:ext cx="88392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lgn="ctr">
              <a:buFont typeface="Arial" pitchFamily="34" charset="0"/>
              <a:buNone/>
            </a:pPr>
            <a:r>
              <a:rPr lang="en-US" sz="4800" dirty="0">
                <a:latin typeface="KG Cold Coffee"/>
                <a:cs typeface="KG Cold Coffee"/>
              </a:rPr>
              <a:t>Philanthropy…</a:t>
            </a:r>
          </a:p>
        </p:txBody>
      </p:sp>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29278" b="91255" l="6286" r="41714">
                        <a14:foregroundMark x1="10571" y1="55133" x2="9714" y2="73764"/>
                        <a14:foregroundMark x1="14286" y1="65779" x2="28571" y2="79087"/>
                        <a14:foregroundMark x1="26286" y1="39163" x2="34857" y2="49810"/>
                        <a14:foregroundMark x1="24286" y1="38403" x2="15429" y2="49810"/>
                        <a14:foregroundMark x1="14000" y1="53612" x2="11714" y2="68441"/>
                        <a14:foregroundMark x1="12286" y1="72243" x2="17429" y2="84411"/>
                        <a14:foregroundMark x1="20286" y1="84791" x2="32571" y2="79848"/>
                        <a14:foregroundMark x1="32286" y1="75285" x2="36571" y2="57034"/>
                      </a14:backgroundRemoval>
                    </a14:imgEffect>
                  </a14:imgLayer>
                </a14:imgProps>
              </a:ext>
            </a:extLst>
          </a:blip>
          <a:srcRect l="6662" t="29520" r="58221" b="9086"/>
          <a:stretch/>
        </p:blipFill>
        <p:spPr>
          <a:xfrm>
            <a:off x="741680" y="562079"/>
            <a:ext cx="697170" cy="915884"/>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938" b="100000" l="0" r="100000">
                        <a14:backgroundMark x1="47841" y1="10625" x2="47841" y2="10625"/>
                        <a14:backgroundMark x1="71595" y1="36250" x2="71595" y2="36250"/>
                        <a14:backgroundMark x1="45183" y1="93594" x2="45183" y2="93594"/>
                      </a14:backgroundRemoval>
                    </a14:imgEffect>
                  </a14:imgLayer>
                </a14:imgProps>
              </a:ext>
            </a:extLst>
          </a:blip>
          <a:stretch>
            <a:fillRect/>
          </a:stretch>
        </p:blipFill>
        <p:spPr>
          <a:xfrm>
            <a:off x="7391400" y="4267200"/>
            <a:ext cx="1720215" cy="1828800"/>
          </a:xfrm>
          <a:prstGeom prst="rect">
            <a:avLst/>
          </a:prstGeom>
        </p:spPr>
      </p:pic>
      <p:sp>
        <p:nvSpPr>
          <p:cNvPr id="6" name="Text Placeholder 2"/>
          <p:cNvSpPr>
            <a:spLocks noGrp="1"/>
          </p:cNvSpPr>
          <p:nvPr>
            <p:ph type="body" sz="quarter" idx="4294967295"/>
          </p:nvPr>
        </p:nvSpPr>
        <p:spPr>
          <a:xfrm>
            <a:off x="1371600" y="838200"/>
            <a:ext cx="7239000" cy="5097322"/>
          </a:xfrm>
          <a:prstGeom prst="rect">
            <a:avLst/>
          </a:prstGeom>
        </p:spPr>
        <p:txBody>
          <a:bodyPr>
            <a:normAutofit/>
          </a:bodyPr>
          <a:lstStyle/>
          <a:p>
            <a:pPr marL="0" indent="0">
              <a:buNone/>
            </a:pPr>
            <a:r>
              <a:rPr lang="en-US" sz="2800" dirty="0">
                <a:latin typeface="HelloArchitect"/>
                <a:cs typeface="HelloArchitect"/>
              </a:rPr>
              <a:t>Last year the students raised money to hatch 25 more chicks for the Community First chicken coop. </a:t>
            </a:r>
          </a:p>
          <a:p>
            <a:pPr marL="0" indent="0">
              <a:buNone/>
            </a:pPr>
            <a:r>
              <a:rPr lang="en-US" sz="2800" dirty="0">
                <a:latin typeface="HelloArchitect"/>
                <a:cs typeface="HelloArchitect"/>
              </a:rPr>
              <a:t>This year we will be hatching around 25 more to supplement the Community First flock. Over the years the kids have donated </a:t>
            </a:r>
          </a:p>
          <a:p>
            <a:pPr marL="0" indent="0">
              <a:buNone/>
            </a:pPr>
            <a:r>
              <a:rPr lang="en-US" sz="2800" dirty="0">
                <a:latin typeface="HelloArchitect"/>
                <a:cs typeface="HelloArchitect"/>
              </a:rPr>
              <a:t>203 laying hens!</a:t>
            </a:r>
          </a:p>
          <a:p>
            <a:pPr marL="0" indent="0">
              <a:buNone/>
            </a:pPr>
            <a:r>
              <a:rPr lang="en-US" sz="2800" dirty="0">
                <a:latin typeface="HelloArchitect"/>
                <a:cs typeface="HelloArchitect"/>
              </a:rPr>
              <a:t>Many opportunities through out the year to foster a giving heart. </a:t>
            </a:r>
          </a:p>
        </p:txBody>
      </p:sp>
      <p:pic>
        <p:nvPicPr>
          <p:cNvPr id="7" name="Picture 6">
            <a:extLst>
              <a:ext uri="{FF2B5EF4-FFF2-40B4-BE49-F238E27FC236}">
                <a16:creationId xmlns:a16="http://schemas.microsoft.com/office/drawing/2014/main" id="{6AFED79E-6D63-6F45-8329-F0455B00A8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278" b="91255" l="6286" r="41714">
                        <a14:foregroundMark x1="10571" y1="55133" x2="9714" y2="73764"/>
                        <a14:foregroundMark x1="14286" y1="65779" x2="28571" y2="79087"/>
                        <a14:foregroundMark x1="26286" y1="39163" x2="34857" y2="49810"/>
                        <a14:foregroundMark x1="24286" y1="38403" x2="15429" y2="49810"/>
                        <a14:foregroundMark x1="14000" y1="53612" x2="11714" y2="68441"/>
                        <a14:foregroundMark x1="12286" y1="72243" x2="17429" y2="84411"/>
                        <a14:foregroundMark x1="20286" y1="84791" x2="32571" y2="79848"/>
                        <a14:foregroundMark x1="32286" y1="75285" x2="36571" y2="57034"/>
                      </a14:backgroundRemoval>
                    </a14:imgEffect>
                  </a14:imgLayer>
                </a14:imgProps>
              </a:ext>
            </a:extLst>
          </a:blip>
          <a:srcRect l="6662" t="29520" r="58221" b="9086"/>
          <a:stretch/>
        </p:blipFill>
        <p:spPr>
          <a:xfrm>
            <a:off x="741680" y="1946361"/>
            <a:ext cx="697170" cy="915884"/>
          </a:xfrm>
          <a:prstGeom prst="rect">
            <a:avLst/>
          </a:prstGeom>
        </p:spPr>
      </p:pic>
      <p:pic>
        <p:nvPicPr>
          <p:cNvPr id="9" name="Picture 8">
            <a:extLst>
              <a:ext uri="{FF2B5EF4-FFF2-40B4-BE49-F238E27FC236}">
                <a16:creationId xmlns:a16="http://schemas.microsoft.com/office/drawing/2014/main" id="{9CC51421-93DC-9D47-87AE-98310F643B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278" b="91255" l="6286" r="41714">
                        <a14:foregroundMark x1="10571" y1="55133" x2="9714" y2="73764"/>
                        <a14:foregroundMark x1="14286" y1="65779" x2="28571" y2="79087"/>
                        <a14:foregroundMark x1="26286" y1="39163" x2="34857" y2="49810"/>
                        <a14:foregroundMark x1="24286" y1="38403" x2="15429" y2="49810"/>
                        <a14:foregroundMark x1="14000" y1="53612" x2="11714" y2="68441"/>
                        <a14:foregroundMark x1="12286" y1="72243" x2="17429" y2="84411"/>
                        <a14:foregroundMark x1="20286" y1="84791" x2="32571" y2="79848"/>
                        <a14:foregroundMark x1="32286" y1="75285" x2="36571" y2="57034"/>
                      </a14:backgroundRemoval>
                    </a14:imgEffect>
                  </a14:imgLayer>
                </a14:imgProps>
              </a:ext>
            </a:extLst>
          </a:blip>
          <a:srcRect l="6662" t="29520" r="58221" b="9086"/>
          <a:stretch/>
        </p:blipFill>
        <p:spPr>
          <a:xfrm>
            <a:off x="732125" y="3809258"/>
            <a:ext cx="697170" cy="915884"/>
          </a:xfrm>
          <a:prstGeom prst="rect">
            <a:avLst/>
          </a:prstGeom>
        </p:spPr>
      </p:pic>
    </p:spTree>
    <p:extLst>
      <p:ext uri="{BB962C8B-B14F-4D97-AF65-F5344CB8AC3E}">
        <p14:creationId xmlns:p14="http://schemas.microsoft.com/office/powerpoint/2010/main" val="70697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4" name="TextBox 3">
            <a:extLst>
              <a:ext uri="{FF2B5EF4-FFF2-40B4-BE49-F238E27FC236}">
                <a16:creationId xmlns:a16="http://schemas.microsoft.com/office/drawing/2014/main" id="{26FE43C8-1FED-ED4D-A8D4-CB9E7BC5518F}"/>
              </a:ext>
            </a:extLst>
          </p:cNvPr>
          <p:cNvSpPr txBox="1"/>
          <p:nvPr/>
        </p:nvSpPr>
        <p:spPr>
          <a:xfrm>
            <a:off x="3413760" y="1371600"/>
            <a:ext cx="2453640" cy="10668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extBox 5">
            <a:hlinkClick r:id="rId3"/>
            <a:extLst>
              <a:ext uri="{FF2B5EF4-FFF2-40B4-BE49-F238E27FC236}">
                <a16:creationId xmlns:a16="http://schemas.microsoft.com/office/drawing/2014/main" id="{7E1E0F76-8BC2-0440-BAD2-EA2522FAC630}"/>
              </a:ext>
            </a:extLst>
          </p:cNvPr>
          <p:cNvSpPr txBox="1"/>
          <p:nvPr/>
        </p:nvSpPr>
        <p:spPr>
          <a:xfrm>
            <a:off x="2491695" y="673163"/>
            <a:ext cx="4109720" cy="27432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a:ln>
                  <a:noFill/>
                </a:ln>
                <a:solidFill>
                  <a:schemeClr val="bg1"/>
                </a:solidFill>
                <a:effectLst/>
                <a:uLnTx/>
                <a:uFillTx/>
                <a:latin typeface="KG Cold Coffee" panose="02000505000000020004" pitchFamily="2" charset="77"/>
                <a:ea typeface="+mj-ea"/>
                <a:cs typeface="+mj-cs"/>
              </a:rPr>
              <a:t>E.E.F.</a:t>
            </a:r>
          </a:p>
          <a:p>
            <a:pPr marL="0" marR="0" indent="0" algn="ctr"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bg1"/>
              </a:solidFill>
              <a:effectLst/>
              <a:uLnTx/>
              <a:uFillTx/>
              <a:latin typeface="KG Cold Coffee" panose="02000505000000020004" pitchFamily="2" charset="77"/>
              <a:ea typeface="+mj-ea"/>
              <a:cs typeface="+mj-cs"/>
            </a:endParaRPr>
          </a:p>
          <a:p>
            <a:pPr marL="0" marR="0" indent="0" algn="ctr" defTabSz="914400" rtl="0" eaLnBrk="1" fontAlgn="auto" latinLnBrk="0" hangingPunct="1">
              <a:lnSpc>
                <a:spcPct val="100000"/>
              </a:lnSpc>
              <a:spcBef>
                <a:spcPct val="0"/>
              </a:spcBef>
              <a:spcAft>
                <a:spcPts val="0"/>
              </a:spcAft>
              <a:buClrTx/>
              <a:buSzTx/>
              <a:buFontTx/>
              <a:buNone/>
              <a:tabLst/>
            </a:pPr>
            <a:r>
              <a:rPr lang="en-US" sz="2400" dirty="0" err="1">
                <a:solidFill>
                  <a:schemeClr val="bg1"/>
                </a:solidFill>
                <a:latin typeface="KG Cold Coffee" panose="02000505000000020004" pitchFamily="2" charset="77"/>
                <a:ea typeface="+mj-ea"/>
                <a:cs typeface="+mj-cs"/>
              </a:rPr>
              <a:t>Eanes</a:t>
            </a:r>
            <a:r>
              <a:rPr lang="en-US" sz="2400" dirty="0">
                <a:solidFill>
                  <a:schemeClr val="bg1"/>
                </a:solidFill>
                <a:latin typeface="KG Cold Coffee" panose="02000505000000020004" pitchFamily="2" charset="77"/>
                <a:ea typeface="+mj-ea"/>
                <a:cs typeface="+mj-cs"/>
              </a:rPr>
              <a:t> Education Foundation</a:t>
            </a:r>
          </a:p>
          <a:p>
            <a:pPr marL="0" marR="0" indent="0" algn="ctr" defTabSz="914400" rtl="0" eaLnBrk="1" fontAlgn="auto" latinLnBrk="0" hangingPunct="1">
              <a:lnSpc>
                <a:spcPct val="100000"/>
              </a:lnSpc>
              <a:spcBef>
                <a:spcPct val="0"/>
              </a:spcBef>
              <a:spcAft>
                <a:spcPts val="0"/>
              </a:spcAft>
              <a:buClrTx/>
              <a:buSzTx/>
              <a:buFontTx/>
              <a:buNone/>
              <a:tabLst/>
            </a:pPr>
            <a:r>
              <a:rPr kumimoji="0" lang="en-US" sz="1400" b="0" i="0" u="none" strike="noStrike" kern="1200" cap="none" spc="0" normalizeH="0" baseline="0" noProof="0" dirty="0">
                <a:ln>
                  <a:noFill/>
                </a:ln>
                <a:solidFill>
                  <a:schemeClr val="bg1"/>
                </a:solidFill>
                <a:effectLst/>
                <a:uLnTx/>
                <a:uFillTx/>
                <a:latin typeface="KG Cold Coffee" panose="02000505000000020004" pitchFamily="2" charset="77"/>
                <a:ea typeface="+mj-ea"/>
                <a:cs typeface="+mj-cs"/>
              </a:rPr>
              <a:t>(Click above to go to video)</a:t>
            </a:r>
          </a:p>
        </p:txBody>
      </p:sp>
      <p:sp>
        <p:nvSpPr>
          <p:cNvPr id="7" name="TextBox 6">
            <a:extLst>
              <a:ext uri="{FF2B5EF4-FFF2-40B4-BE49-F238E27FC236}">
                <a16:creationId xmlns:a16="http://schemas.microsoft.com/office/drawing/2014/main" id="{66AD2737-04D0-DC40-A6A8-5153F94B2E1D}"/>
              </a:ext>
            </a:extLst>
          </p:cNvPr>
          <p:cNvSpPr txBox="1"/>
          <p:nvPr/>
        </p:nvSpPr>
        <p:spPr>
          <a:xfrm>
            <a:off x="1676400" y="3545840"/>
            <a:ext cx="1295400" cy="64516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0" name="TextBox 9">
            <a:extLst>
              <a:ext uri="{FF2B5EF4-FFF2-40B4-BE49-F238E27FC236}">
                <a16:creationId xmlns:a16="http://schemas.microsoft.com/office/drawing/2014/main" id="{B1E12C37-C6AA-5F47-B1FF-ABAC6B2A48DC}"/>
              </a:ext>
            </a:extLst>
          </p:cNvPr>
          <p:cNvSpPr txBox="1"/>
          <p:nvPr/>
        </p:nvSpPr>
        <p:spPr>
          <a:xfrm>
            <a:off x="1229314" y="4104640"/>
            <a:ext cx="6634481" cy="335280"/>
          </a:xfrm>
          <a:prstGeom prst="rect">
            <a:avLst/>
          </a:prstGeom>
        </p:spPr>
        <p:txBody>
          <a:bodyPr vert="horz" wrap="none" lIns="91440" tIns="45720" rIns="91440" bIns="45720" rtlCol="0" anchor="ctr">
            <a:normAutofit fontScale="70000" lnSpcReduction="20000"/>
          </a:bodyPr>
          <a:lstStyle/>
          <a:p>
            <a:pPr>
              <a:spcBef>
                <a:spcPct val="0"/>
              </a:spcBef>
            </a:pPr>
            <a:r>
              <a:rPr lang="en-US" sz="2400" dirty="0">
                <a:hlinkClick r:id="rId3"/>
              </a:rPr>
              <a:t>https://vimeo.com/radarcreativestudio/review/354646803/f7bb2601a1</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2934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52400" y="990600"/>
            <a:ext cx="8839200" cy="4724400"/>
          </a:xfrm>
          <a:prstGeom prst="rect">
            <a:avLst/>
          </a:prstGeom>
        </p:spPr>
      </p:pic>
      <p:sp>
        <p:nvSpPr>
          <p:cNvPr id="2" name="Title 1"/>
          <p:cNvSpPr>
            <a:spLocks noGrp="1"/>
          </p:cNvSpPr>
          <p:nvPr>
            <p:ph type="title"/>
          </p:nvPr>
        </p:nvSpPr>
        <p:spPr>
          <a:xfrm>
            <a:off x="228600" y="228600"/>
            <a:ext cx="8763000" cy="685801"/>
          </a:xfrm>
        </p:spPr>
        <p:txBody>
          <a:bodyPr/>
          <a:lstStyle/>
          <a:p>
            <a:pPr algn="ctr">
              <a:buNone/>
            </a:pPr>
            <a:r>
              <a:rPr lang="en-US" sz="4400" dirty="0" err="1">
                <a:latin typeface="KG Cold Coffee"/>
                <a:cs typeface="KG Cold Coffee"/>
              </a:rPr>
              <a:t>Ipads</a:t>
            </a:r>
            <a:r>
              <a:rPr lang="en-US" sz="4400" dirty="0">
                <a:latin typeface="KG Cold Coffee"/>
                <a:cs typeface="KG Cold Coffee"/>
              </a:rPr>
              <a:t> &amp; tech…</a:t>
            </a:r>
          </a:p>
        </p:txBody>
      </p:sp>
      <p:sp>
        <p:nvSpPr>
          <p:cNvPr id="5" name="TextBox 4"/>
          <p:cNvSpPr txBox="1"/>
          <p:nvPr/>
        </p:nvSpPr>
        <p:spPr>
          <a:xfrm>
            <a:off x="2227045" y="1739231"/>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22" name="TextBox 21"/>
          <p:cNvSpPr txBox="1"/>
          <p:nvPr/>
        </p:nvSpPr>
        <p:spPr>
          <a:xfrm>
            <a:off x="5583286" y="5660485"/>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itle 1"/>
          <p:cNvSpPr txBox="1">
            <a:spLocks/>
          </p:cNvSpPr>
          <p:nvPr/>
        </p:nvSpPr>
        <p:spPr>
          <a:xfrm>
            <a:off x="457200" y="1143000"/>
            <a:ext cx="8153400" cy="4724400"/>
          </a:xfrm>
          <a:prstGeom prst="rect">
            <a:avLst/>
          </a:prstGeom>
        </p:spPr>
        <p:txBody>
          <a:bodyPr vert="horz" lIns="91440" tIns="45720" rIns="91440" bIns="45720" rtlCol="0" anchor="b">
            <a:noAutofit/>
          </a:bodyPr>
          <a:lstStyle>
            <a:lvl1pPr algn="l" defTabSz="914400" rtl="0"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lgn="ctr">
              <a:buNone/>
            </a:pPr>
            <a:r>
              <a:rPr lang="en-US" sz="2800" u="sng" dirty="0">
                <a:latin typeface="KG Miss Kindergarten"/>
                <a:cs typeface="KG Miss Kindergarten"/>
              </a:rPr>
              <a:t>The district’s LEAP initiative in kindergarten: </a:t>
            </a:r>
          </a:p>
          <a:p>
            <a:pPr algn="ctr">
              <a:buNone/>
            </a:pPr>
            <a:r>
              <a:rPr lang="en-US" sz="2400" dirty="0">
                <a:latin typeface="KG Miss Kindergarten"/>
                <a:cs typeface="KG Miss Kindergarten"/>
              </a:rPr>
              <a:t>*Learning </a:t>
            </a:r>
            <a:r>
              <a:rPr lang="en-US" sz="2400" dirty="0" err="1">
                <a:latin typeface="KG Miss Kindergarten"/>
                <a:cs typeface="KG Miss Kindergarten"/>
              </a:rPr>
              <a:t>iPad</a:t>
            </a:r>
            <a:r>
              <a:rPr lang="en-US" sz="2400" dirty="0">
                <a:latin typeface="KG Miss Kindergarten"/>
                <a:cs typeface="KG Miss Kindergarten"/>
              </a:rPr>
              <a:t> use skills</a:t>
            </a:r>
          </a:p>
          <a:p>
            <a:pPr algn="ctr">
              <a:buNone/>
            </a:pPr>
            <a:r>
              <a:rPr lang="en-US" sz="2400" dirty="0">
                <a:latin typeface="KG Miss Kindergarten"/>
                <a:cs typeface="KG Miss Kindergarten"/>
              </a:rPr>
              <a:t>*Learning internet safety</a:t>
            </a:r>
          </a:p>
          <a:p>
            <a:pPr algn="ctr">
              <a:buNone/>
            </a:pPr>
            <a:r>
              <a:rPr lang="en-US" sz="2400" dirty="0">
                <a:latin typeface="KG Miss Kindergarten"/>
                <a:cs typeface="KG Miss Kindergarten"/>
              </a:rPr>
              <a:t>*Use district sanctioned apps</a:t>
            </a:r>
            <a:br>
              <a:rPr lang="en-US" sz="2400" dirty="0">
                <a:latin typeface="KG Miss Kindergarten"/>
                <a:cs typeface="KG Miss Kindergarten"/>
              </a:rPr>
            </a:br>
            <a:r>
              <a:rPr lang="en-US" sz="2400" dirty="0">
                <a:latin typeface="KG Miss Kindergarten"/>
                <a:cs typeface="KG Miss Kindergarten"/>
              </a:rPr>
              <a:t>*Productive not consumptive apps</a:t>
            </a:r>
            <a:br>
              <a:rPr lang="en-US" sz="2400" dirty="0">
                <a:latin typeface="KG Miss Kindergarten"/>
                <a:cs typeface="KG Miss Kindergarten"/>
              </a:rPr>
            </a:br>
            <a:r>
              <a:rPr lang="en-US" sz="2400" dirty="0">
                <a:latin typeface="KG Miss Kindergarten"/>
                <a:cs typeface="KG Miss Kindergarten"/>
              </a:rPr>
              <a:t>*Used for some assessments</a:t>
            </a:r>
          </a:p>
          <a:p>
            <a:pPr algn="ctr">
              <a:buNone/>
            </a:pPr>
            <a:r>
              <a:rPr lang="en-US" sz="2400" dirty="0">
                <a:latin typeface="KG Miss Kindergarten"/>
                <a:cs typeface="KG Miss Kindergarten"/>
              </a:rPr>
              <a:t>*Learning keyboarding</a:t>
            </a:r>
          </a:p>
          <a:p>
            <a:pPr algn="ctr">
              <a:buNone/>
            </a:pPr>
            <a:r>
              <a:rPr lang="en-US" sz="2400" dirty="0">
                <a:latin typeface="KG Miss Kindergarten"/>
                <a:cs typeface="KG Miss Kindergarten"/>
              </a:rPr>
              <a:t>*Learning beginning coding</a:t>
            </a:r>
          </a:p>
          <a:p>
            <a:pPr algn="ctr">
              <a:buNone/>
            </a:pPr>
            <a:r>
              <a:rPr lang="en-US" sz="2400" dirty="0">
                <a:latin typeface="KG Miss Kindergarten"/>
                <a:cs typeface="KG Miss Kindergarten"/>
              </a:rPr>
              <a:t>*Link on our Parent page!</a:t>
            </a:r>
          </a:p>
          <a:p>
            <a:pPr algn="ctr">
              <a:buNone/>
            </a:pPr>
            <a:r>
              <a:rPr lang="en-US" sz="2400" dirty="0">
                <a:latin typeface="KG Miss Kindergarten"/>
                <a:cs typeface="KG Miss Kindergarten"/>
              </a:rPr>
              <a:t> *</a:t>
            </a:r>
            <a:r>
              <a:rPr lang="en-US" sz="2400" dirty="0" err="1">
                <a:latin typeface="KG Miss Kindergarten"/>
                <a:cs typeface="KG Miss Kindergarten"/>
              </a:rPr>
              <a:t>Commonsense.org</a:t>
            </a:r>
            <a:endParaRPr lang="en-US" sz="2400" dirty="0">
              <a:latin typeface="KG Miss Kindergarten"/>
              <a:cs typeface="KG Miss Kindergarten"/>
            </a:endParaRPr>
          </a:p>
          <a:p>
            <a:pPr algn="ctr">
              <a:buNone/>
            </a:pPr>
            <a:r>
              <a:rPr lang="en-US" sz="2400" dirty="0">
                <a:latin typeface="KG Miss Kindergarten"/>
                <a:cs typeface="KG Miss Kindergarten"/>
              </a:rPr>
              <a:t>*AAP </a:t>
            </a:r>
            <a:r>
              <a:rPr lang="mr-IN" sz="2400" dirty="0">
                <a:latin typeface="KG Miss Kindergarten"/>
                <a:cs typeface="KG Miss Kindergarten"/>
              </a:rPr>
              <a:t>–</a:t>
            </a:r>
            <a:r>
              <a:rPr lang="en-US" sz="2400" dirty="0">
                <a:latin typeface="KG Miss Kindergarten"/>
                <a:cs typeface="KG Miss Kindergarten"/>
              </a:rPr>
              <a:t> screen time</a:t>
            </a:r>
            <a:r>
              <a:rPr lang="mr-IN" sz="2400" dirty="0">
                <a:latin typeface="KG Miss Kindergarten"/>
                <a:cs typeface="KG Miss Kindergarten"/>
              </a:rPr>
              <a:t>…</a:t>
            </a:r>
            <a:r>
              <a:rPr lang="en-US" sz="2400" dirty="0">
                <a:latin typeface="KG Miss Kindergarten"/>
                <a:cs typeface="KG Miss Kindergarten"/>
              </a:rPr>
              <a:t> excess re-wires the brain</a:t>
            </a:r>
          </a:p>
          <a:p>
            <a:pPr algn="ctr">
              <a:buNone/>
            </a:pPr>
            <a:endParaRPr lang="en-US" sz="2400" dirty="0">
              <a:latin typeface="AbcTeacher"/>
              <a:cs typeface="AbcTeacher"/>
            </a:endParaRPr>
          </a:p>
        </p:txBody>
      </p:sp>
      <p:pic>
        <p:nvPicPr>
          <p:cNvPr id="3" name="Picture 2"/>
          <p:cNvPicPr>
            <a:picLocks noChangeAspect="1"/>
          </p:cNvPicPr>
          <p:nvPr/>
        </p:nvPicPr>
        <p:blipFill>
          <a:blip r:embed="rId4"/>
          <a:stretch>
            <a:fillRect/>
          </a:stretch>
        </p:blipFill>
        <p:spPr>
          <a:xfrm>
            <a:off x="7604881" y="2362200"/>
            <a:ext cx="1310519" cy="2520229"/>
          </a:xfrm>
          <a:prstGeom prst="rect">
            <a:avLst/>
          </a:prstGeom>
        </p:spPr>
      </p:pic>
    </p:spTree>
    <p:extLst>
      <p:ext uri="{BB962C8B-B14F-4D97-AF65-F5344CB8AC3E}">
        <p14:creationId xmlns:p14="http://schemas.microsoft.com/office/powerpoint/2010/main" val="186211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228600"/>
            <a:ext cx="8839200" cy="639763"/>
          </a:xfrm>
        </p:spPr>
        <p:txBody>
          <a:bodyPr/>
          <a:lstStyle/>
          <a:p>
            <a:pPr algn="ctr">
              <a:buNone/>
            </a:pPr>
            <a:r>
              <a:rPr lang="en-US" sz="4000" dirty="0">
                <a:latin typeface="KG Cold Coffee"/>
                <a:cs typeface="KG Cold Coffee"/>
              </a:rPr>
              <a:t>Communication…</a:t>
            </a:r>
          </a:p>
        </p:txBody>
      </p:sp>
      <p:sp>
        <p:nvSpPr>
          <p:cNvPr id="14" name="Text Placeholder 9"/>
          <p:cNvSpPr>
            <a:spLocks noGrp="1"/>
          </p:cNvSpPr>
          <p:nvPr>
            <p:ph type="body" sz="quarter" idx="13"/>
          </p:nvPr>
        </p:nvSpPr>
        <p:spPr>
          <a:xfrm>
            <a:off x="152400" y="1219200"/>
            <a:ext cx="8610600" cy="914400"/>
          </a:xfrm>
        </p:spPr>
        <p:txBody>
          <a:bodyPr>
            <a:normAutofit/>
          </a:bodyPr>
          <a:lstStyle/>
          <a:p>
            <a:r>
              <a:rPr lang="en-US" dirty="0">
                <a:latin typeface="HelloArchitect"/>
                <a:cs typeface="HelloArchitect"/>
              </a:rPr>
              <a:t>		     We VALUE good communication with parents! </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8995" y1="67090" x2="88995" y2="67090"/>
                        <a14:foregroundMark x1="73777" y1="62466" x2="73777" y2="62466"/>
                        <a14:foregroundMark x1="75000" y1="89302" x2="75000" y2="89302"/>
                        <a14:foregroundMark x1="62500" y1="87670" x2="62500" y2="87670"/>
                        <a14:foregroundMark x1="20788" y1="85222" x2="20788" y2="85222"/>
                        <a14:foregroundMark x1="18614" y1="51224" x2="18614" y2="51224"/>
                        <a14:foregroundMark x1="40082" y1="88939" x2="40082" y2="88939"/>
                        <a14:foregroundMark x1="51630" y1="89121" x2="51630" y2="89121"/>
                        <a14:foregroundMark x1="82201" y1="87489" x2="82201" y2="87489"/>
                        <a14:foregroundMark x1="28533" y1="96192" x2="60734" y2="95830"/>
                        <a14:foregroundMark x1="19158" y1="73980" x2="20788" y2="93472"/>
                        <a14:foregroundMark x1="71332" y1="83681" x2="71332" y2="83681"/>
                      </a14:backgroundRemoval>
                    </a14:imgEffect>
                  </a14:imgLayer>
                </a14:imgProps>
              </a:ext>
            </a:extLst>
          </a:blip>
          <a:stretch>
            <a:fillRect/>
          </a:stretch>
        </p:blipFill>
        <p:spPr>
          <a:xfrm>
            <a:off x="6728881" y="3048000"/>
            <a:ext cx="2338919" cy="3505200"/>
          </a:xfrm>
          <a:prstGeom prst="rect">
            <a:avLst/>
          </a:prstGeom>
        </p:spPr>
      </p:pic>
      <p:pic>
        <p:nvPicPr>
          <p:cNvPr id="4" name="Picture 3"/>
          <p:cNvPicPr>
            <a:picLocks noChangeAspect="1"/>
          </p:cNvPicPr>
          <p:nvPr/>
        </p:nvPicPr>
        <p:blipFill>
          <a:blip r:embed="rId5"/>
          <a:stretch>
            <a:fillRect/>
          </a:stretch>
        </p:blipFill>
        <p:spPr>
          <a:xfrm>
            <a:off x="152400" y="152399"/>
            <a:ext cx="1219200" cy="2196757"/>
          </a:xfrm>
          <a:prstGeom prst="rect">
            <a:avLst/>
          </a:prstGeom>
        </p:spPr>
      </p:pic>
      <p:sp>
        <p:nvSpPr>
          <p:cNvPr id="10" name="TextBox 9"/>
          <p:cNvSpPr txBox="1"/>
          <p:nvPr/>
        </p:nvSpPr>
        <p:spPr>
          <a:xfrm>
            <a:off x="304800" y="2362200"/>
            <a:ext cx="6400800" cy="3581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152400" y="2743200"/>
            <a:ext cx="6629400" cy="31242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2" name="TextBox 11"/>
          <p:cNvSpPr txBox="1"/>
          <p:nvPr/>
        </p:nvSpPr>
        <p:spPr>
          <a:xfrm>
            <a:off x="427993" y="2286000"/>
            <a:ext cx="7162800" cy="3733800"/>
          </a:xfrm>
          <a:prstGeom prst="rect">
            <a:avLst/>
          </a:prstGeom>
        </p:spPr>
        <p:txBody>
          <a:bodyPr vert="horz" wrap="square" lIns="91440" tIns="45720" rIns="91440" bIns="45720" rtlCol="0" anchor="ctr">
            <a:normAutofit fontScale="85000" lnSpcReduction="10000"/>
          </a:bodyPr>
          <a:lstStyle/>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Weekly Newsletters</a:t>
            </a:r>
            <a:r>
              <a:rPr lang="en-US" sz="2600" dirty="0">
                <a:solidFill>
                  <a:srgbClr val="FFFFFF"/>
                </a:solidFill>
                <a:latin typeface="HelloArchitect"/>
                <a:cs typeface="HelloArchitect"/>
              </a:rPr>
              <a:t>. PLEASE READ THESE.</a:t>
            </a:r>
          </a:p>
          <a:p>
            <a:r>
              <a:rPr lang="en-US" sz="2600" dirty="0">
                <a:solidFill>
                  <a:srgbClr val="FFFFFF"/>
                </a:solidFill>
                <a:latin typeface="HelloArchitect"/>
                <a:cs typeface="HelloArchitect"/>
              </a:rPr>
              <a:t>     </a:t>
            </a:r>
          </a:p>
          <a:p>
            <a:r>
              <a:rPr lang="en-US" sz="2600" dirty="0">
                <a:solidFill>
                  <a:srgbClr val="FFFFFF"/>
                </a:solidFill>
                <a:latin typeface="HelloArchitect"/>
                <a:cs typeface="HelloArchitect"/>
              </a:rPr>
              <a:t>      Report cards are printed for 1</a:t>
            </a:r>
            <a:r>
              <a:rPr lang="en-US" sz="2600" baseline="30000" dirty="0">
                <a:solidFill>
                  <a:srgbClr val="FFFFFF"/>
                </a:solidFill>
                <a:latin typeface="HelloArchitect"/>
                <a:cs typeface="HelloArchitect"/>
              </a:rPr>
              <a:t>st</a:t>
            </a:r>
            <a:r>
              <a:rPr lang="en-US" sz="2600" dirty="0">
                <a:solidFill>
                  <a:srgbClr val="FFFFFF"/>
                </a:solidFill>
                <a:latin typeface="HelloArchitect"/>
                <a:cs typeface="HelloArchitect"/>
              </a:rPr>
              <a:t> quarter   conferences, after that they are to be viewed online.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Phone</a:t>
            </a:r>
            <a:r>
              <a:rPr lang="en-US" sz="2600" dirty="0">
                <a:solidFill>
                  <a:srgbClr val="FFFFFF"/>
                </a:solidFill>
                <a:latin typeface="HelloArchitect"/>
                <a:cs typeface="HelloArchitect"/>
              </a:rPr>
              <a:t> numbers and </a:t>
            </a:r>
            <a:r>
              <a:rPr lang="en-US" sz="2600" u="sng" dirty="0">
                <a:solidFill>
                  <a:srgbClr val="FFFFFF"/>
                </a:solidFill>
                <a:latin typeface="HelloArchitect"/>
                <a:cs typeface="HelloArchitect"/>
              </a:rPr>
              <a:t>email</a:t>
            </a:r>
            <a:r>
              <a:rPr lang="en-US" sz="2600" dirty="0">
                <a:solidFill>
                  <a:srgbClr val="FFFFFF"/>
                </a:solidFill>
                <a:latin typeface="HelloArchitect"/>
                <a:cs typeface="HelloArchitect"/>
              </a:rPr>
              <a:t> addresses on 	webpages.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Take Home Binders</a:t>
            </a:r>
            <a:r>
              <a:rPr lang="en-US" sz="2600" dirty="0">
                <a:solidFill>
                  <a:srgbClr val="FFFFFF"/>
                </a:solidFill>
                <a:latin typeface="HelloArchitect"/>
                <a:cs typeface="HelloArchitect"/>
              </a:rPr>
              <a:t> are to be sent each day.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We can rarely check email during the school day. </a:t>
            </a:r>
          </a:p>
          <a:p>
            <a:r>
              <a:rPr lang="en-US" sz="2600" dirty="0">
                <a:solidFill>
                  <a:srgbClr val="FFFFFF"/>
                </a:solidFill>
                <a:latin typeface="HelloArchitect"/>
              </a:rPr>
              <a:t> </a:t>
            </a:r>
          </a:p>
          <a:p>
            <a:r>
              <a:rPr lang="en-US" sz="2600" dirty="0">
                <a:solidFill>
                  <a:srgbClr val="FFFFFF"/>
                </a:solidFill>
                <a:latin typeface="HelloArchitect"/>
              </a:rPr>
              <a:t>     Class </a:t>
            </a:r>
            <a:r>
              <a:rPr lang="en-US" sz="2600" dirty="0" err="1">
                <a:solidFill>
                  <a:srgbClr val="FFFFFF"/>
                </a:solidFill>
                <a:latin typeface="HelloArchitect"/>
              </a:rPr>
              <a:t>Bloomz</a:t>
            </a:r>
            <a:r>
              <a:rPr lang="en-US" sz="2600" dirty="0">
                <a:solidFill>
                  <a:srgbClr val="FFFFFF"/>
                </a:solidFill>
                <a:latin typeface="HelloArchitect"/>
              </a:rPr>
              <a:t> accounts to be joined tonight.</a:t>
            </a:r>
            <a:endParaRPr lang="en-US" sz="2600" dirty="0">
              <a:solidFill>
                <a:srgbClr val="FFFFFF"/>
              </a:solidFill>
            </a:endParaRPr>
          </a:p>
        </p:txBody>
      </p:sp>
      <p:pic>
        <p:nvPicPr>
          <p:cNvPr id="15" name="Picture 14"/>
          <p:cNvPicPr>
            <a:picLocks noChangeAspect="1"/>
          </p:cNvPicPr>
          <p:nvPr/>
        </p:nvPicPr>
        <p:blipFill>
          <a:blip r:embed="rId6"/>
          <a:stretch>
            <a:fillRect/>
          </a:stretch>
        </p:blipFill>
        <p:spPr>
          <a:xfrm>
            <a:off x="518046" y="2366468"/>
            <a:ext cx="272748" cy="296264"/>
          </a:xfrm>
          <a:prstGeom prst="rect">
            <a:avLst/>
          </a:prstGeom>
        </p:spPr>
      </p:pic>
      <p:pic>
        <p:nvPicPr>
          <p:cNvPr id="16" name="Picture 15"/>
          <p:cNvPicPr>
            <a:picLocks noChangeAspect="1"/>
          </p:cNvPicPr>
          <p:nvPr/>
        </p:nvPicPr>
        <p:blipFill>
          <a:blip r:embed="rId6"/>
          <a:stretch>
            <a:fillRect/>
          </a:stretch>
        </p:blipFill>
        <p:spPr>
          <a:xfrm>
            <a:off x="518046" y="3877658"/>
            <a:ext cx="272748" cy="296264"/>
          </a:xfrm>
          <a:prstGeom prst="rect">
            <a:avLst/>
          </a:prstGeom>
        </p:spPr>
      </p:pic>
      <p:pic>
        <p:nvPicPr>
          <p:cNvPr id="17" name="Picture 16"/>
          <p:cNvPicPr>
            <a:picLocks noChangeAspect="1"/>
          </p:cNvPicPr>
          <p:nvPr/>
        </p:nvPicPr>
        <p:blipFill>
          <a:blip r:embed="rId6"/>
          <a:stretch>
            <a:fillRect/>
          </a:stretch>
        </p:blipFill>
        <p:spPr>
          <a:xfrm>
            <a:off x="518046" y="2992822"/>
            <a:ext cx="272748" cy="296264"/>
          </a:xfrm>
          <a:prstGeom prst="rect">
            <a:avLst/>
          </a:prstGeom>
        </p:spPr>
      </p:pic>
      <p:pic>
        <p:nvPicPr>
          <p:cNvPr id="18" name="Picture 17"/>
          <p:cNvPicPr>
            <a:picLocks noChangeAspect="1"/>
          </p:cNvPicPr>
          <p:nvPr/>
        </p:nvPicPr>
        <p:blipFill>
          <a:blip r:embed="rId6"/>
          <a:stretch>
            <a:fillRect/>
          </a:stretch>
        </p:blipFill>
        <p:spPr>
          <a:xfrm>
            <a:off x="518046" y="5076064"/>
            <a:ext cx="272748" cy="296264"/>
          </a:xfrm>
          <a:prstGeom prst="rect">
            <a:avLst/>
          </a:prstGeom>
        </p:spPr>
      </p:pic>
      <p:pic>
        <p:nvPicPr>
          <p:cNvPr id="19" name="Picture 18">
            <a:extLst>
              <a:ext uri="{FF2B5EF4-FFF2-40B4-BE49-F238E27FC236}">
                <a16:creationId xmlns:a16="http://schemas.microsoft.com/office/drawing/2014/main" id="{33E5EBEB-D5D7-6B48-81A3-950F488A112F}"/>
              </a:ext>
            </a:extLst>
          </p:cNvPr>
          <p:cNvPicPr>
            <a:picLocks noChangeAspect="1"/>
          </p:cNvPicPr>
          <p:nvPr/>
        </p:nvPicPr>
        <p:blipFill>
          <a:blip r:embed="rId6"/>
          <a:stretch>
            <a:fillRect/>
          </a:stretch>
        </p:blipFill>
        <p:spPr>
          <a:xfrm>
            <a:off x="518046" y="4476861"/>
            <a:ext cx="272748" cy="296264"/>
          </a:xfrm>
          <a:prstGeom prst="rect">
            <a:avLst/>
          </a:prstGeom>
        </p:spPr>
      </p:pic>
      <p:pic>
        <p:nvPicPr>
          <p:cNvPr id="20" name="Picture 19">
            <a:extLst>
              <a:ext uri="{FF2B5EF4-FFF2-40B4-BE49-F238E27FC236}">
                <a16:creationId xmlns:a16="http://schemas.microsoft.com/office/drawing/2014/main" id="{25C49D84-1FA8-2F4B-B534-946C911CB924}"/>
              </a:ext>
            </a:extLst>
          </p:cNvPr>
          <p:cNvPicPr>
            <a:picLocks noChangeAspect="1"/>
          </p:cNvPicPr>
          <p:nvPr/>
        </p:nvPicPr>
        <p:blipFill>
          <a:blip r:embed="rId6"/>
          <a:stretch>
            <a:fillRect/>
          </a:stretch>
        </p:blipFill>
        <p:spPr>
          <a:xfrm>
            <a:off x="518046" y="5670540"/>
            <a:ext cx="272748" cy="296264"/>
          </a:xfrm>
          <a:prstGeom prst="rect">
            <a:avLst/>
          </a:prstGeom>
        </p:spPr>
      </p:pic>
    </p:spTree>
    <p:extLst>
      <p:ext uri="{BB962C8B-B14F-4D97-AF65-F5344CB8AC3E}">
        <p14:creationId xmlns:p14="http://schemas.microsoft.com/office/powerpoint/2010/main" val="253978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200" y="533400"/>
            <a:ext cx="7943400" cy="4191000"/>
          </a:xfrm>
        </p:spPr>
        <p:txBody>
          <a:bodyPr/>
          <a:lstStyle/>
          <a:p>
            <a:pPr algn="ctr"/>
            <a:r>
              <a:rPr lang="en-US" sz="3200" dirty="0">
                <a:latin typeface="Ckgood Medium" charset="0"/>
                <a:ea typeface="Ckgood Medium" charset="0"/>
                <a:cs typeface="Ckgood Medium" charset="0"/>
              </a:rPr>
              <a:t>Do you have any grade-wide questions </a:t>
            </a:r>
            <a:br>
              <a:rPr lang="en-US" sz="3200" dirty="0">
                <a:latin typeface="Ckgood Medium" charset="0"/>
                <a:ea typeface="Ckgood Medium" charset="0"/>
                <a:cs typeface="Ckgood Medium" charset="0"/>
              </a:rPr>
            </a:br>
            <a:r>
              <a:rPr lang="en-US" sz="3200" dirty="0">
                <a:latin typeface="Ckgood Medium" charset="0"/>
                <a:ea typeface="Ckgood Medium" charset="0"/>
                <a:cs typeface="Ckgood Medium" charset="0"/>
              </a:rPr>
              <a:t>for us?</a:t>
            </a:r>
            <a:br>
              <a:rPr lang="en-US" sz="3200" dirty="0">
                <a:latin typeface="Ckgood Medium" charset="0"/>
                <a:ea typeface="Ckgood Medium" charset="0"/>
                <a:cs typeface="Ckgood Medium" charset="0"/>
              </a:rPr>
            </a:br>
            <a:r>
              <a:rPr lang="en-US" sz="2400" dirty="0">
                <a:latin typeface="HelloChalkTalk Medium" charset="0"/>
                <a:ea typeface="HelloChalkTalk Medium" charset="0"/>
                <a:cs typeface="HelloChalkTalk Medium" charset="0"/>
              </a:rPr>
              <a:t>Specific questions can be asked in a moment in your child’s classroom. We will each dismiss to your child’s classroom to learn more about your child’s class and volunteer needs.</a:t>
            </a:r>
            <a:br>
              <a:rPr lang="en-US" sz="2400" dirty="0">
                <a:latin typeface="HelloChalkTalk Medium" charset="0"/>
                <a:ea typeface="HelloChalkTalk Medium" charset="0"/>
                <a:cs typeface="HelloChalkTalk Medium" charset="0"/>
              </a:rPr>
            </a:b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Ormand: room 34                   Chen: room 33</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  Linder: room 32                     Purdy : room 31</a:t>
            </a:r>
            <a:br>
              <a:rPr lang="en-US" sz="2400" dirty="0">
                <a:latin typeface="HelloChalkTalk Medium" charset="0"/>
                <a:ea typeface="HelloChalkTalk Medium" charset="0"/>
                <a:cs typeface="HelloChalkTalk Medium" charset="0"/>
              </a:rPr>
            </a:br>
            <a:endParaRPr lang="en-US" sz="2400" dirty="0">
              <a:latin typeface="HelloChalkTalk Medium" charset="0"/>
              <a:ea typeface="HelloChalkTalk Medium" charset="0"/>
              <a:cs typeface="HelloChalkTalk Medium" charset="0"/>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3" name="TextBox 2">
            <a:extLst>
              <a:ext uri="{FF2B5EF4-FFF2-40B4-BE49-F238E27FC236}">
                <a16:creationId xmlns:a16="http://schemas.microsoft.com/office/drawing/2014/main" id="{13D05C04-7276-6845-86D2-9E331BC7497C}"/>
              </a:ext>
            </a:extLst>
          </p:cNvPr>
          <p:cNvSpPr txBox="1"/>
          <p:nvPr/>
        </p:nvSpPr>
        <p:spPr>
          <a:xfrm>
            <a:off x="-628073" y="5763491"/>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4" name="TextBox 3">
            <a:extLst>
              <a:ext uri="{FF2B5EF4-FFF2-40B4-BE49-F238E27FC236}">
                <a16:creationId xmlns:a16="http://schemas.microsoft.com/office/drawing/2014/main" id="{6864CAD5-4042-B843-A47E-C4D4F68BA943}"/>
              </a:ext>
            </a:extLst>
          </p:cNvPr>
          <p:cNvSpPr txBox="1"/>
          <p:nvPr/>
        </p:nvSpPr>
        <p:spPr>
          <a:xfrm>
            <a:off x="-757382" y="4756727"/>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extBox 5">
            <a:extLst>
              <a:ext uri="{FF2B5EF4-FFF2-40B4-BE49-F238E27FC236}">
                <a16:creationId xmlns:a16="http://schemas.microsoft.com/office/drawing/2014/main" id="{A1440014-DD63-1649-8B3C-3B3D0CDEC9B6}"/>
              </a:ext>
            </a:extLst>
          </p:cNvPr>
          <p:cNvSpPr txBox="1"/>
          <p:nvPr/>
        </p:nvSpPr>
        <p:spPr>
          <a:xfrm>
            <a:off x="-2022764" y="4950691"/>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180298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18516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2279" y="3244334"/>
            <a:ext cx="184666" cy="369332"/>
          </a:xfrm>
          <a:prstGeom prst="rect">
            <a:avLst/>
          </a:prstGeom>
        </p:spPr>
        <p:txBody>
          <a:bodyPr wrap="none">
            <a:spAutoFit/>
          </a:bodyPr>
          <a:lstStyle/>
          <a:p>
            <a:r>
              <a:rPr lang="en-US" dirty="0"/>
              <a:t> </a:t>
            </a:r>
          </a:p>
        </p:txBody>
      </p:sp>
      <p:pic>
        <p:nvPicPr>
          <p:cNvPr id="9" name="Picture 8"/>
          <p:cNvPicPr>
            <a:picLocks noChangeAspect="1"/>
          </p:cNvPicPr>
          <p:nvPr/>
        </p:nvPicPr>
        <p:blipFill>
          <a:blip r:embed="rId3"/>
          <a:stretch>
            <a:fillRect/>
          </a:stretch>
        </p:blipFill>
        <p:spPr>
          <a:xfrm>
            <a:off x="53102" y="609600"/>
            <a:ext cx="625316" cy="762000"/>
          </a:xfrm>
          <a:prstGeom prst="rect">
            <a:avLst/>
          </a:prstGeom>
        </p:spPr>
      </p:pic>
      <p:sp>
        <p:nvSpPr>
          <p:cNvPr id="11" name="TextBox 10">
            <a:extLst>
              <a:ext uri="{FF2B5EF4-FFF2-40B4-BE49-F238E27FC236}">
                <a16:creationId xmlns:a16="http://schemas.microsoft.com/office/drawing/2014/main" id="{D53907A6-B09A-A749-8805-3C89DF250A13}"/>
              </a:ext>
            </a:extLst>
          </p:cNvPr>
          <p:cNvSpPr txBox="1"/>
          <p:nvPr/>
        </p:nvSpPr>
        <p:spPr>
          <a:xfrm>
            <a:off x="2438400" y="-304800"/>
            <a:ext cx="4384040" cy="1605280"/>
          </a:xfrm>
          <a:prstGeom prst="rect">
            <a:avLst/>
          </a:prstGeom>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4400" dirty="0">
                <a:solidFill>
                  <a:schemeClr val="bg1"/>
                </a:solidFill>
                <a:latin typeface="KG Cold Coffee" panose="02000505000000020004" pitchFamily="2" charset="77"/>
                <a:ea typeface="123Marker Medium" panose="02000603000000000000" pitchFamily="2" charset="0"/>
                <a:cs typeface="+mj-cs"/>
              </a:rPr>
              <a:t>FTE</a:t>
            </a:r>
            <a:r>
              <a:rPr kumimoji="0" lang="en-US" sz="4400" b="0" i="0" u="none" strike="noStrike" kern="1200" cap="none" spc="0" normalizeH="0" baseline="0" noProof="0" dirty="0">
                <a:ln>
                  <a:noFill/>
                </a:ln>
                <a:solidFill>
                  <a:schemeClr val="bg1"/>
                </a:solidFill>
                <a:effectLst/>
                <a:uLnTx/>
                <a:uFillTx/>
                <a:latin typeface="KG Cold Coffee" panose="02000505000000020004" pitchFamily="2" charset="77"/>
                <a:ea typeface="123Marker Medium" panose="02000603000000000000" pitchFamily="2" charset="0"/>
                <a:cs typeface="+mj-cs"/>
              </a:rPr>
              <a:t> Booster Club</a:t>
            </a:r>
          </a:p>
        </p:txBody>
      </p:sp>
      <p:sp>
        <p:nvSpPr>
          <p:cNvPr id="12" name="Subtitle 2">
            <a:extLst>
              <a:ext uri="{FF2B5EF4-FFF2-40B4-BE49-F238E27FC236}">
                <a16:creationId xmlns:a16="http://schemas.microsoft.com/office/drawing/2014/main" id="{01BE76A1-774E-E446-A626-1032AEB945EF}"/>
              </a:ext>
            </a:extLst>
          </p:cNvPr>
          <p:cNvSpPr txBox="1">
            <a:spLocks/>
          </p:cNvSpPr>
          <p:nvPr/>
        </p:nvSpPr>
        <p:spPr>
          <a:xfrm>
            <a:off x="708898" y="847725"/>
            <a:ext cx="7037546" cy="5162550"/>
          </a:xfrm>
          <a:prstGeom prst="rect">
            <a:avLst/>
          </a:prstGeom>
        </p:spPr>
        <p:txBody>
          <a:bodyPr vert="horz" lIns="91440" tIns="45720" rIns="91440" bIns="45720" rtlCol="0">
            <a:normAutofit fontScale="62500" lnSpcReduction="20000"/>
          </a:bodyPr>
          <a:lst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300" dirty="0">
                <a:latin typeface="HelloDoodlePrint Medium" panose="02000603000000000000" pitchFamily="2" charset="0"/>
                <a:ea typeface="HelloDoodlePrint Medium" panose="02000603000000000000" pitchFamily="2" charset="0"/>
              </a:rPr>
              <a:t>To Do:</a:t>
            </a:r>
          </a:p>
          <a:p>
            <a:pPr marL="0" indent="0">
              <a:spcBef>
                <a:spcPts val="0"/>
              </a:spcBef>
              <a:buNone/>
            </a:pPr>
            <a:r>
              <a:rPr lang="en-US" dirty="0">
                <a:latin typeface="HelloDoodlePrint Medium" panose="02000603000000000000" pitchFamily="2" charset="0"/>
                <a:ea typeface="HelloDoodlePrint Medium" panose="02000603000000000000" pitchFamily="2" charset="0"/>
              </a:rPr>
              <a:t>1. Sign up on the website:   	</a:t>
            </a:r>
            <a:r>
              <a:rPr lang="en-US" u="sng" dirty="0" err="1">
                <a:latin typeface="HelloDoodlePrint Medium" panose="02000603000000000000" pitchFamily="2" charset="0"/>
                <a:ea typeface="HelloDoodlePrint Medium" panose="02000603000000000000" pitchFamily="2" charset="0"/>
              </a:rPr>
              <a:t>foresttrailbc.membershiptoolkit.com</a:t>
            </a:r>
            <a:endParaRPr lang="en-US" u="sng" dirty="0">
              <a:latin typeface="HelloDoodlePrint Medium" panose="02000603000000000000" pitchFamily="2" charset="0"/>
              <a:ea typeface="HelloDoodlePrint Medium" panose="02000603000000000000" pitchFamily="2" charset="0"/>
            </a:endParaRPr>
          </a:p>
          <a:p>
            <a:pPr>
              <a:spcBef>
                <a:spcPts val="0"/>
              </a:spcBef>
            </a:pPr>
            <a:r>
              <a:rPr lang="en-US" dirty="0">
                <a:latin typeface="HelloDoodlePrint Medium" panose="02000603000000000000" pitchFamily="2" charset="0"/>
                <a:ea typeface="HelloDoodlePrint Medium" panose="02000603000000000000" pitchFamily="2" charset="0"/>
              </a:rPr>
              <a:t>     -Popcorn</a:t>
            </a:r>
          </a:p>
          <a:p>
            <a:pPr>
              <a:spcBef>
                <a:spcPts val="0"/>
              </a:spcBef>
            </a:pPr>
            <a:r>
              <a:rPr lang="en-US" dirty="0">
                <a:latin typeface="HelloDoodlePrint Medium" panose="02000603000000000000" pitchFamily="2" charset="0"/>
                <a:ea typeface="HelloDoodlePrint Medium" panose="02000603000000000000" pitchFamily="2" charset="0"/>
              </a:rPr>
              <a:t>     -Directory</a:t>
            </a:r>
          </a:p>
          <a:p>
            <a:pPr>
              <a:spcBef>
                <a:spcPts val="0"/>
              </a:spcBef>
            </a:pPr>
            <a:r>
              <a:rPr lang="en-US" dirty="0">
                <a:latin typeface="HelloDoodlePrint Medium" panose="02000603000000000000" pitchFamily="2" charset="0"/>
                <a:ea typeface="HelloDoodlePrint Medium" panose="02000603000000000000" pitchFamily="2" charset="0"/>
              </a:rPr>
              <a:t>     -Birthday Messages</a:t>
            </a:r>
          </a:p>
          <a:p>
            <a:pPr>
              <a:spcBef>
                <a:spcPts val="0"/>
              </a:spcBef>
            </a:pPr>
            <a:r>
              <a:rPr lang="en-US" dirty="0">
                <a:latin typeface="HelloDoodlePrint Medium" panose="02000603000000000000" pitchFamily="2" charset="0"/>
                <a:ea typeface="HelloDoodlePrint Medium" panose="02000603000000000000" pitchFamily="2" charset="0"/>
              </a:rPr>
              <a:t>     -No Hassle Fundraiser</a:t>
            </a:r>
          </a:p>
          <a:p>
            <a:pPr marL="0" indent="0">
              <a:spcBef>
                <a:spcPts val="0"/>
              </a:spcBef>
              <a:buNone/>
            </a:pPr>
            <a:r>
              <a:rPr lang="en-US" dirty="0">
                <a:latin typeface="HelloDoodlePrint Medium" panose="02000603000000000000" pitchFamily="2" charset="0"/>
                <a:ea typeface="HelloDoodlePrint Medium" panose="02000603000000000000" pitchFamily="2" charset="0"/>
              </a:rPr>
              <a:t>2. Follow us on Social Media</a:t>
            </a:r>
          </a:p>
          <a:p>
            <a:pPr>
              <a:spcBef>
                <a:spcPts val="0"/>
              </a:spcBef>
            </a:pPr>
            <a:r>
              <a:rPr lang="en-US" dirty="0">
                <a:latin typeface="HelloDoodlePrint Medium" panose="02000603000000000000" pitchFamily="2" charset="0"/>
                <a:ea typeface="HelloDoodlePrint Medium" panose="02000603000000000000" pitchFamily="2" charset="0"/>
              </a:rPr>
              <a:t>      -Instagram: @</a:t>
            </a:r>
            <a:r>
              <a:rPr lang="en-US" dirty="0" err="1">
                <a:latin typeface="HelloDoodlePrint Medium" panose="02000603000000000000" pitchFamily="2" charset="0"/>
                <a:ea typeface="HelloDoodlePrint Medium" panose="02000603000000000000" pitchFamily="2" charset="0"/>
              </a:rPr>
              <a:t>fteboosterclub</a:t>
            </a:r>
            <a:endParaRPr lang="en-US" dirty="0">
              <a:latin typeface="HelloDoodlePrint Medium" panose="02000603000000000000" pitchFamily="2" charset="0"/>
              <a:ea typeface="HelloDoodlePrint Medium" panose="02000603000000000000" pitchFamily="2" charset="0"/>
            </a:endParaRPr>
          </a:p>
          <a:p>
            <a:pPr>
              <a:spcBef>
                <a:spcPts val="0"/>
              </a:spcBef>
            </a:pPr>
            <a:r>
              <a:rPr lang="en-US" dirty="0">
                <a:latin typeface="HelloDoodlePrint Medium" panose="02000603000000000000" pitchFamily="2" charset="0"/>
                <a:ea typeface="HelloDoodlePrint Medium" panose="02000603000000000000" pitchFamily="2" charset="0"/>
              </a:rPr>
              <a:t>      -Facebook:  </a:t>
            </a:r>
            <a:r>
              <a:rPr lang="en-US" dirty="0" err="1">
                <a:latin typeface="HelloDoodlePrint Medium" panose="02000603000000000000" pitchFamily="2" charset="0"/>
                <a:ea typeface="HelloDoodlePrint Medium" panose="02000603000000000000" pitchFamily="2" charset="0"/>
              </a:rPr>
              <a:t>facebook.com</a:t>
            </a:r>
            <a:r>
              <a:rPr lang="en-US" dirty="0">
                <a:latin typeface="HelloDoodlePrint Medium" panose="02000603000000000000" pitchFamily="2" charset="0"/>
                <a:ea typeface="HelloDoodlePrint Medium" panose="02000603000000000000" pitchFamily="2" charset="0"/>
              </a:rPr>
              <a:t>/FTEBC</a:t>
            </a:r>
          </a:p>
          <a:p>
            <a:pPr>
              <a:spcBef>
                <a:spcPts val="0"/>
              </a:spcBef>
            </a:pPr>
            <a:r>
              <a:rPr lang="en-US" dirty="0">
                <a:latin typeface="HelloDoodlePrint Medium" panose="02000603000000000000" pitchFamily="2" charset="0"/>
                <a:ea typeface="HelloDoodlePrint Medium" panose="02000603000000000000" pitchFamily="2" charset="0"/>
              </a:rPr>
              <a:t>3.  Volunteer sign-ups tomorrow at Muffin Morning</a:t>
            </a:r>
          </a:p>
          <a:p>
            <a:pPr>
              <a:spcBef>
                <a:spcPts val="0"/>
              </a:spcBef>
            </a:pPr>
            <a:endParaRPr lang="en-US" dirty="0">
              <a:latin typeface="HelloDoodlePrint Medium" panose="02000603000000000000" pitchFamily="2" charset="0"/>
              <a:ea typeface="HelloDoodlePrint Medium" panose="02000603000000000000" pitchFamily="2" charset="0"/>
            </a:endParaRPr>
          </a:p>
          <a:p>
            <a:pPr marL="0" indent="0">
              <a:spcBef>
                <a:spcPts val="0"/>
              </a:spcBef>
              <a:buNone/>
            </a:pPr>
            <a:r>
              <a:rPr lang="en-US" sz="3300" dirty="0">
                <a:latin typeface="HelloDoodlePrint Medium" panose="02000603000000000000" pitchFamily="2" charset="0"/>
                <a:ea typeface="HelloDoodlePrint Medium" panose="02000603000000000000" pitchFamily="2" charset="0"/>
              </a:rPr>
              <a:t>Save these Dates:</a:t>
            </a:r>
          </a:p>
          <a:p>
            <a:pPr>
              <a:spcBef>
                <a:spcPts val="0"/>
              </a:spcBef>
            </a:pPr>
            <a:r>
              <a:rPr lang="en-US" dirty="0">
                <a:latin typeface="HelloDoodlePrint Medium" panose="02000603000000000000" pitchFamily="2" charset="0"/>
                <a:ea typeface="HelloDoodlePrint Medium" panose="02000603000000000000" pitchFamily="2" charset="0"/>
              </a:rPr>
              <a:t>-</a:t>
            </a:r>
            <a:r>
              <a:rPr lang="en-US" u="sng" dirty="0">
                <a:latin typeface="HelloDoodlePrint Medium" panose="02000603000000000000" pitchFamily="2" charset="0"/>
                <a:ea typeface="HelloDoodlePrint Medium" panose="02000603000000000000" pitchFamily="2" charset="0"/>
              </a:rPr>
              <a:t>First Booster Club Meeting-BC 101</a:t>
            </a:r>
            <a:r>
              <a:rPr lang="en-US" dirty="0">
                <a:latin typeface="HelloDoodlePrint Medium" panose="02000603000000000000" pitchFamily="2" charset="0"/>
                <a:ea typeface="HelloDoodlePrint Medium" panose="02000603000000000000" pitchFamily="2" charset="0"/>
              </a:rPr>
              <a:t>: Friday, September 6</a:t>
            </a:r>
            <a:r>
              <a:rPr lang="en-US" baseline="30000" dirty="0">
                <a:latin typeface="HelloDoodlePrint Medium" panose="02000603000000000000" pitchFamily="2" charset="0"/>
                <a:ea typeface="HelloDoodlePrint Medium" panose="02000603000000000000" pitchFamily="2" charset="0"/>
              </a:rPr>
              <a:t>th</a:t>
            </a:r>
            <a:r>
              <a:rPr lang="en-US" dirty="0">
                <a:latin typeface="HelloDoodlePrint Medium" panose="02000603000000000000" pitchFamily="2" charset="0"/>
                <a:ea typeface="HelloDoodlePrint Medium" panose="02000603000000000000" pitchFamily="2" charset="0"/>
              </a:rPr>
              <a:t> (Library)</a:t>
            </a:r>
          </a:p>
          <a:p>
            <a:pPr>
              <a:spcBef>
                <a:spcPts val="0"/>
              </a:spcBef>
            </a:pPr>
            <a:r>
              <a:rPr lang="en-US" dirty="0">
                <a:latin typeface="HelloDoodlePrint Medium" panose="02000603000000000000" pitchFamily="2" charset="0"/>
                <a:ea typeface="HelloDoodlePrint Medium" panose="02000603000000000000" pitchFamily="2" charset="0"/>
              </a:rPr>
              <a:t>-</a:t>
            </a:r>
            <a:r>
              <a:rPr lang="en-US" u="sng" dirty="0">
                <a:latin typeface="HelloDoodlePrint Medium" panose="02000603000000000000" pitchFamily="2" charset="0"/>
                <a:ea typeface="HelloDoodlePrint Medium" panose="02000603000000000000" pitchFamily="2" charset="0"/>
              </a:rPr>
              <a:t>Falcon Frolics</a:t>
            </a:r>
            <a:r>
              <a:rPr lang="en-US" dirty="0">
                <a:latin typeface="HelloDoodlePrint Medium" panose="02000603000000000000" pitchFamily="2" charset="0"/>
                <a:ea typeface="HelloDoodlePrint Medium" panose="02000603000000000000" pitchFamily="2" charset="0"/>
              </a:rPr>
              <a:t>: Friday, September 27</a:t>
            </a:r>
            <a:r>
              <a:rPr lang="en-US" baseline="30000" dirty="0">
                <a:latin typeface="HelloDoodlePrint Medium" panose="02000603000000000000" pitchFamily="2" charset="0"/>
                <a:ea typeface="HelloDoodlePrint Medium" panose="02000603000000000000" pitchFamily="2" charset="0"/>
              </a:rPr>
              <a:t>th</a:t>
            </a:r>
            <a:endParaRPr lang="en-US" dirty="0">
              <a:latin typeface="HelloDoodlePrint Medium" panose="02000603000000000000" pitchFamily="2" charset="0"/>
              <a:ea typeface="HelloDoodlePrint Medium" panose="02000603000000000000" pitchFamily="2" charset="0"/>
            </a:endParaRPr>
          </a:p>
          <a:p>
            <a:pPr>
              <a:spcBef>
                <a:spcPts val="0"/>
              </a:spcBef>
            </a:pPr>
            <a:r>
              <a:rPr lang="en-US" dirty="0">
                <a:latin typeface="HelloDoodlePrint Medium" panose="02000603000000000000" pitchFamily="2" charset="0"/>
                <a:ea typeface="HelloDoodlePrint Medium" panose="02000603000000000000" pitchFamily="2" charset="0"/>
              </a:rPr>
              <a:t>-</a:t>
            </a:r>
            <a:r>
              <a:rPr lang="en-US" u="sng" dirty="0">
                <a:latin typeface="HelloDoodlePrint Medium" panose="02000603000000000000" pitchFamily="2" charset="0"/>
                <a:ea typeface="HelloDoodlePrint Medium" panose="02000603000000000000" pitchFamily="2" charset="0"/>
              </a:rPr>
              <a:t>BINGO Night</a:t>
            </a:r>
            <a:r>
              <a:rPr lang="en-US" dirty="0">
                <a:latin typeface="HelloDoodlePrint Medium" panose="02000603000000000000" pitchFamily="2" charset="0"/>
                <a:ea typeface="HelloDoodlePrint Medium" panose="02000603000000000000" pitchFamily="2" charset="0"/>
              </a:rPr>
              <a:t>: Saturday, September 28</a:t>
            </a:r>
            <a:r>
              <a:rPr lang="en-US" baseline="30000" dirty="0">
                <a:latin typeface="HelloDoodlePrint Medium" panose="02000603000000000000" pitchFamily="2" charset="0"/>
                <a:ea typeface="HelloDoodlePrint Medium" panose="02000603000000000000" pitchFamily="2" charset="0"/>
              </a:rPr>
              <a:t>th</a:t>
            </a:r>
          </a:p>
          <a:p>
            <a:pPr>
              <a:spcBef>
                <a:spcPts val="0"/>
              </a:spcBef>
            </a:pPr>
            <a:r>
              <a:rPr lang="en-US" dirty="0">
                <a:latin typeface="HelloDoodlePrint Medium" panose="02000603000000000000" pitchFamily="2" charset="0"/>
                <a:ea typeface="HelloDoodlePrint Medium" panose="02000603000000000000" pitchFamily="2" charset="0"/>
              </a:rPr>
              <a:t>-</a:t>
            </a:r>
            <a:r>
              <a:rPr lang="en-US" u="sng" dirty="0">
                <a:latin typeface="HelloDoodlePrint Medium" panose="02000603000000000000" pitchFamily="2" charset="0"/>
                <a:ea typeface="HelloDoodlePrint Medium" panose="02000603000000000000" pitchFamily="2" charset="0"/>
              </a:rPr>
              <a:t>Kindergarten Parent Social</a:t>
            </a:r>
            <a:r>
              <a:rPr lang="en-US" dirty="0">
                <a:latin typeface="HelloDoodlePrint Medium" panose="02000603000000000000" pitchFamily="2" charset="0"/>
                <a:ea typeface="HelloDoodlePrint Medium" panose="02000603000000000000" pitchFamily="2" charset="0"/>
              </a:rPr>
              <a:t>: Saturday, October 26</a:t>
            </a:r>
            <a:r>
              <a:rPr lang="en-US" baseline="30000" dirty="0">
                <a:latin typeface="HelloDoodlePrint Medium" panose="02000603000000000000" pitchFamily="2" charset="0"/>
                <a:ea typeface="HelloDoodlePrint Medium" panose="02000603000000000000" pitchFamily="2" charset="0"/>
              </a:rPr>
              <a:t>th</a:t>
            </a:r>
            <a:endParaRPr lang="en-US" dirty="0">
              <a:latin typeface="HelloDoodlePrint Medium" panose="02000603000000000000" pitchFamily="2" charset="0"/>
              <a:ea typeface="HelloDoodlePrint Medium" panose="02000603000000000000" pitchFamily="2" charset="0"/>
            </a:endParaRPr>
          </a:p>
          <a:p>
            <a:pPr>
              <a:spcBef>
                <a:spcPts val="0"/>
              </a:spcBef>
            </a:pPr>
            <a:r>
              <a:rPr lang="en-US" dirty="0">
                <a:latin typeface="HelloDoodlePrint Medium" panose="02000603000000000000" pitchFamily="2" charset="0"/>
                <a:ea typeface="HelloDoodlePrint Medium" panose="02000603000000000000" pitchFamily="2" charset="0"/>
              </a:rPr>
              <a:t>-</a:t>
            </a:r>
            <a:r>
              <a:rPr lang="en-US" u="sng" dirty="0">
                <a:latin typeface="HelloDoodlePrint Medium" panose="02000603000000000000" pitchFamily="2" charset="0"/>
                <a:ea typeface="HelloDoodlePrint Medium" panose="02000603000000000000" pitchFamily="2" charset="0"/>
              </a:rPr>
              <a:t>Forest Trail School-Wide Auction Party</a:t>
            </a:r>
            <a:r>
              <a:rPr lang="en-US" dirty="0">
                <a:latin typeface="HelloDoodlePrint Medium" panose="02000603000000000000" pitchFamily="2" charset="0"/>
                <a:ea typeface="HelloDoodlePrint Medium" panose="02000603000000000000" pitchFamily="2" charset="0"/>
              </a:rPr>
              <a:t>: Saturday,  February 8</a:t>
            </a:r>
            <a:r>
              <a:rPr lang="en-US" baseline="30000" dirty="0">
                <a:latin typeface="HelloDoodlePrint Medium" panose="02000603000000000000" pitchFamily="2" charset="0"/>
                <a:ea typeface="HelloDoodlePrint Medium" panose="02000603000000000000" pitchFamily="2" charset="0"/>
              </a:rPr>
              <a:t>th</a:t>
            </a:r>
            <a:r>
              <a:rPr lang="en-US" dirty="0">
                <a:latin typeface="HelloDoodlePrint Medium" panose="02000603000000000000" pitchFamily="2" charset="0"/>
                <a:ea typeface="HelloDoodlePrint Medium" panose="02000603000000000000" pitchFamily="2" charset="0"/>
              </a:rPr>
              <a:t> </a:t>
            </a:r>
          </a:p>
        </p:txBody>
      </p:sp>
      <p:pic>
        <p:nvPicPr>
          <p:cNvPr id="14" name="Picture 13">
            <a:extLst>
              <a:ext uri="{FF2B5EF4-FFF2-40B4-BE49-F238E27FC236}">
                <a16:creationId xmlns:a16="http://schemas.microsoft.com/office/drawing/2014/main" id="{D68AA611-6EF7-A248-B8DB-3E557663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2" y="858749"/>
            <a:ext cx="2529443" cy="2385585"/>
          </a:xfrm>
          <a:prstGeom prst="rect">
            <a:avLst/>
          </a:prstGeom>
        </p:spPr>
      </p:pic>
    </p:spTree>
    <p:extLst>
      <p:ext uri="{BB962C8B-B14F-4D97-AF65-F5344CB8AC3E}">
        <p14:creationId xmlns:p14="http://schemas.microsoft.com/office/powerpoint/2010/main" val="303258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2279" y="3244334"/>
            <a:ext cx="184666" cy="369332"/>
          </a:xfrm>
          <a:prstGeom prst="rect">
            <a:avLst/>
          </a:prstGeom>
        </p:spPr>
        <p:txBody>
          <a:bodyPr wrap="none">
            <a:spAutoFit/>
          </a:bodyPr>
          <a:lstStyle/>
          <a:p>
            <a:r>
              <a:rPr lang="en-US" dirty="0"/>
              <a:t> </a:t>
            </a:r>
          </a:p>
        </p:txBody>
      </p:sp>
      <p:sp>
        <p:nvSpPr>
          <p:cNvPr id="11" name="TextBox 10">
            <a:extLst>
              <a:ext uri="{FF2B5EF4-FFF2-40B4-BE49-F238E27FC236}">
                <a16:creationId xmlns:a16="http://schemas.microsoft.com/office/drawing/2014/main" id="{D53907A6-B09A-A749-8805-3C89DF250A13}"/>
              </a:ext>
            </a:extLst>
          </p:cNvPr>
          <p:cNvSpPr txBox="1"/>
          <p:nvPr/>
        </p:nvSpPr>
        <p:spPr>
          <a:xfrm>
            <a:off x="2438400" y="-304800"/>
            <a:ext cx="4384040" cy="1605280"/>
          </a:xfrm>
          <a:prstGeom prst="rect">
            <a:avLst/>
          </a:prstGeom>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4400" dirty="0">
                <a:solidFill>
                  <a:schemeClr val="bg1"/>
                </a:solidFill>
                <a:latin typeface="KG Cold Coffee" panose="02000505000000020004" pitchFamily="2" charset="77"/>
                <a:ea typeface="123Marker Medium" panose="02000603000000000000" pitchFamily="2" charset="0"/>
                <a:cs typeface="+mj-cs"/>
              </a:rPr>
              <a:t>FTE</a:t>
            </a:r>
            <a:r>
              <a:rPr kumimoji="0" lang="en-US" sz="4400" b="0" i="0" u="none" strike="noStrike" kern="1200" cap="none" spc="0" normalizeH="0" baseline="0" noProof="0" dirty="0">
                <a:ln>
                  <a:noFill/>
                </a:ln>
                <a:solidFill>
                  <a:schemeClr val="bg1"/>
                </a:solidFill>
                <a:effectLst/>
                <a:uLnTx/>
                <a:uFillTx/>
                <a:latin typeface="KG Cold Coffee" panose="02000505000000020004" pitchFamily="2" charset="77"/>
                <a:ea typeface="123Marker Medium" panose="02000603000000000000" pitchFamily="2" charset="0"/>
                <a:cs typeface="+mj-cs"/>
              </a:rPr>
              <a:t> Booster Club</a:t>
            </a:r>
          </a:p>
        </p:txBody>
      </p:sp>
      <p:pic>
        <p:nvPicPr>
          <p:cNvPr id="7" name="Content Placeholder 4">
            <a:extLst>
              <a:ext uri="{FF2B5EF4-FFF2-40B4-BE49-F238E27FC236}">
                <a16:creationId xmlns:a16="http://schemas.microsoft.com/office/drawing/2014/main" id="{D5EFDF0D-8A92-A142-B4F8-2E47019D4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838200"/>
            <a:ext cx="5791200" cy="5791200"/>
          </a:xfrm>
          <a:prstGeom prst="rect">
            <a:avLst/>
          </a:prstGeom>
        </p:spPr>
      </p:pic>
      <p:sp>
        <p:nvSpPr>
          <p:cNvPr id="8" name="TextBox 7">
            <a:extLst>
              <a:ext uri="{FF2B5EF4-FFF2-40B4-BE49-F238E27FC236}">
                <a16:creationId xmlns:a16="http://schemas.microsoft.com/office/drawing/2014/main" id="{4D435827-2A1B-6949-B184-55074148C595}"/>
              </a:ext>
            </a:extLst>
          </p:cNvPr>
          <p:cNvSpPr txBox="1"/>
          <p:nvPr/>
        </p:nvSpPr>
        <p:spPr>
          <a:xfrm rot="19392151">
            <a:off x="-36057" y="2124330"/>
            <a:ext cx="3048000" cy="893466"/>
          </a:xfrm>
          <a:prstGeom prst="rect">
            <a:avLst/>
          </a:prstGeom>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a:ln>
                  <a:noFill/>
                </a:ln>
                <a:solidFill>
                  <a:schemeClr val="bg1"/>
                </a:solidFill>
                <a:effectLst/>
                <a:uLnTx/>
                <a:uFillTx/>
                <a:latin typeface="KG Cold Coffee" panose="02000505000000020004" pitchFamily="2" charset="77"/>
                <a:ea typeface="123Marker Medium" panose="02000603000000000000" pitchFamily="2" charset="0"/>
                <a:cs typeface="+mj-cs"/>
              </a:rPr>
              <a:t>Cash or check only</a:t>
            </a:r>
          </a:p>
        </p:txBody>
      </p:sp>
    </p:spTree>
    <p:extLst>
      <p:ext uri="{BB962C8B-B14F-4D97-AF65-F5344CB8AC3E}">
        <p14:creationId xmlns:p14="http://schemas.microsoft.com/office/powerpoint/2010/main" val="347025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38298" b="69681" l="2305" r="31028">
                        <a14:foregroundMark x1="8688" y1="60638" x2="8688" y2="60638"/>
                        <a14:foregroundMark x1="4965" y1="58865" x2="4965" y2="58865"/>
                        <a14:foregroundMark x1="16844" y1="41135" x2="21809" y2="40957"/>
                        <a14:foregroundMark x1="3369" y1="55851" x2="3369" y2="58156"/>
                        <a14:foregroundMark x1="28014" y1="63652" x2="28014" y2="57447"/>
                      </a14:backgroundRemoval>
                    </a14:imgEffect>
                  </a14:imgLayer>
                </a14:imgProps>
              </a:ext>
            </a:extLst>
          </a:blip>
          <a:srcRect l="1876" t="38841" r="70448" b="30158"/>
          <a:stretch/>
        </p:blipFill>
        <p:spPr>
          <a:xfrm>
            <a:off x="6937100" y="0"/>
            <a:ext cx="1292500" cy="1447800"/>
          </a:xfrm>
          <a:prstGeom prst="rect">
            <a:avLst/>
          </a:prstGeom>
        </p:spPr>
      </p:pic>
      <p:sp>
        <p:nvSpPr>
          <p:cNvPr id="13" name="Title 6"/>
          <p:cNvSpPr>
            <a:spLocks noGrp="1"/>
          </p:cNvSpPr>
          <p:nvPr>
            <p:ph type="title"/>
          </p:nvPr>
        </p:nvSpPr>
        <p:spPr>
          <a:xfrm>
            <a:off x="-76200" y="122237"/>
            <a:ext cx="8763000" cy="639763"/>
          </a:xfrm>
        </p:spPr>
        <p:txBody>
          <a:bodyPr/>
          <a:lstStyle/>
          <a:p>
            <a:pPr algn="ctr">
              <a:buNone/>
            </a:pPr>
            <a:r>
              <a:rPr lang="en-US" sz="4000" dirty="0">
                <a:latin typeface="KG Cold Coffee"/>
                <a:cs typeface="KG Cold Coffee"/>
              </a:rPr>
              <a:t>Muffin Morning</a:t>
            </a:r>
          </a:p>
        </p:txBody>
      </p:sp>
      <p:sp>
        <p:nvSpPr>
          <p:cNvPr id="14" name="Text Placeholder 9"/>
          <p:cNvSpPr>
            <a:spLocks noGrp="1"/>
          </p:cNvSpPr>
          <p:nvPr>
            <p:ph type="body" sz="quarter" idx="13"/>
          </p:nvPr>
        </p:nvSpPr>
        <p:spPr>
          <a:xfrm>
            <a:off x="228600" y="1066800"/>
            <a:ext cx="8686800" cy="4572000"/>
          </a:xfrm>
        </p:spPr>
        <p:txBody>
          <a:bodyPr>
            <a:normAutofit/>
          </a:bodyPr>
          <a:lstStyle/>
          <a:p>
            <a:pPr marL="0" indent="0"/>
            <a:endParaRPr lang="en-US" dirty="0"/>
          </a:p>
          <a:p>
            <a:pPr algn="ctr"/>
            <a:r>
              <a:rPr lang="en-US" sz="2600" dirty="0">
                <a:latin typeface="KG Cold Coffee"/>
                <a:cs typeface="KG Cold Coffee"/>
              </a:rPr>
              <a:t>7:30-8:30a.m. on Tuesday the 21</a:t>
            </a:r>
            <a:r>
              <a:rPr lang="en-US" sz="2600" baseline="30000" dirty="0">
                <a:latin typeface="KG Cold Coffee"/>
                <a:cs typeface="KG Cold Coffee"/>
              </a:rPr>
              <a:t>st</a:t>
            </a:r>
            <a:r>
              <a:rPr lang="en-US" sz="2600" dirty="0">
                <a:latin typeface="KG Cold Coffee"/>
                <a:cs typeface="KG Cold Coffee"/>
              </a:rPr>
              <a:t> </a:t>
            </a:r>
          </a:p>
          <a:p>
            <a:endParaRPr lang="en-US" dirty="0">
              <a:latin typeface="HelloArchitect"/>
              <a:cs typeface="HelloArchitect"/>
            </a:endParaRPr>
          </a:p>
          <a:p>
            <a:r>
              <a:rPr lang="en-US" dirty="0">
                <a:latin typeface="HelloArchitect"/>
                <a:cs typeface="HelloArchitect"/>
              </a:rPr>
              <a:t>       An </a:t>
            </a:r>
            <a:r>
              <a:rPr lang="en-US" u="sng" dirty="0">
                <a:latin typeface="HelloArchitect"/>
                <a:cs typeface="HelloArchitect"/>
              </a:rPr>
              <a:t>important</a:t>
            </a:r>
            <a:r>
              <a:rPr lang="en-US" dirty="0">
                <a:latin typeface="HelloArchitect"/>
                <a:cs typeface="HelloArchitect"/>
              </a:rPr>
              <a:t> time for your child to meet their teacher.</a:t>
            </a:r>
          </a:p>
          <a:p>
            <a:endParaRPr lang="en-US" dirty="0">
              <a:latin typeface="HelloArchitect"/>
              <a:cs typeface="HelloArchitect"/>
            </a:endParaRPr>
          </a:p>
          <a:p>
            <a:r>
              <a:rPr lang="en-US" dirty="0">
                <a:latin typeface="HelloArchitect"/>
                <a:cs typeface="HelloArchitect"/>
              </a:rPr>
              <a:t>       It is a come and go event.</a:t>
            </a:r>
          </a:p>
          <a:p>
            <a:endParaRPr lang="en-US" dirty="0">
              <a:latin typeface="HelloArchitect"/>
              <a:cs typeface="HelloArchitect"/>
            </a:endParaRPr>
          </a:p>
          <a:p>
            <a:r>
              <a:rPr lang="en-US" dirty="0">
                <a:latin typeface="HelloArchitect"/>
                <a:cs typeface="HelloArchitect"/>
              </a:rPr>
              <a:t>       Take a picture of your child with his/her teacher. </a:t>
            </a:r>
          </a:p>
          <a:p>
            <a:r>
              <a:rPr lang="en-US" dirty="0">
                <a:latin typeface="HelloArchitect"/>
                <a:cs typeface="HelloArchitect"/>
              </a:rPr>
              <a:t>        </a:t>
            </a:r>
          </a:p>
          <a:p>
            <a:r>
              <a:rPr lang="en-US" dirty="0">
                <a:latin typeface="HelloArchitect"/>
                <a:cs typeface="HelloArchitect"/>
              </a:rPr>
              <a:t>        First day of school drop off at the “hug zone”. </a:t>
            </a:r>
          </a:p>
        </p:txBody>
      </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14362" b="39362" l="73759" r="97872"/>
                    </a14:imgEffect>
                    <a14:imgEffect>
                      <a14:sharpenSoften amount="25000"/>
                    </a14:imgEffect>
                  </a14:imgLayer>
                </a14:imgProps>
              </a:ext>
            </a:extLst>
          </a:blip>
          <a:srcRect l="73503" t="14423" r="2151" b="59985"/>
          <a:stretch/>
        </p:blipFill>
        <p:spPr>
          <a:xfrm rot="860887">
            <a:off x="7506625" y="636712"/>
            <a:ext cx="1669682" cy="1755077"/>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47518" b="87411" l="27837" r="68262"/>
                    </a14:imgEffect>
                    <a14:imgEffect>
                      <a14:sharpenSoften amount="-25000"/>
                    </a14:imgEffect>
                  </a14:imgLayer>
                </a14:imgProps>
              </a:ext>
            </a:extLst>
          </a:blip>
          <a:srcRect l="28229" t="47713" r="31818" b="12755"/>
          <a:stretch/>
        </p:blipFill>
        <p:spPr>
          <a:xfrm rot="20817663">
            <a:off x="131773" y="76199"/>
            <a:ext cx="1752600" cy="1734117"/>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9">
                    <a14:imgEffect>
                      <a14:backgroundRemoval t="14362" b="39362" l="73759" r="97872"/>
                    </a14:imgEffect>
                    <a14:imgEffect>
                      <a14:sharpenSoften amount="25000"/>
                    </a14:imgEffect>
                  </a14:imgLayer>
                </a14:imgProps>
              </a:ext>
            </a:extLst>
          </a:blip>
          <a:srcRect l="73503" t="14423" r="2151" b="59985"/>
          <a:stretch/>
        </p:blipFill>
        <p:spPr>
          <a:xfrm>
            <a:off x="447589" y="2485011"/>
            <a:ext cx="390611" cy="410589"/>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10">
                    <a14:imgEffect>
                      <a14:backgroundRemoval t="14362" b="39362" l="73759" r="97872"/>
                    </a14:imgEffect>
                    <a14:imgEffect>
                      <a14:sharpenSoften amount="25000"/>
                    </a14:imgEffect>
                  </a14:imgLayer>
                </a14:imgProps>
              </a:ext>
            </a:extLst>
          </a:blip>
          <a:srcRect l="73503" t="14423" r="2151" b="59985"/>
          <a:stretch/>
        </p:blipFill>
        <p:spPr>
          <a:xfrm>
            <a:off x="457200" y="3323211"/>
            <a:ext cx="390611" cy="410589"/>
          </a:xfrm>
          <a:prstGeom prst="rect">
            <a:avLst/>
          </a:prstGeom>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11">
                    <a14:imgEffect>
                      <a14:backgroundRemoval t="14362" b="39362" l="73759" r="97872"/>
                    </a14:imgEffect>
                    <a14:imgEffect>
                      <a14:sharpenSoften amount="25000"/>
                    </a14:imgEffect>
                  </a14:imgLayer>
                </a14:imgProps>
              </a:ext>
            </a:extLst>
          </a:blip>
          <a:srcRect l="73503" t="14423" r="2151" b="59985"/>
          <a:stretch/>
        </p:blipFill>
        <p:spPr>
          <a:xfrm>
            <a:off x="523789" y="5075811"/>
            <a:ext cx="390611" cy="410589"/>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12">
                    <a14:imgEffect>
                      <a14:backgroundRemoval t="14362" b="39362" l="73759" r="97872"/>
                    </a14:imgEffect>
                    <a14:imgEffect>
                      <a14:sharpenSoften amount="25000"/>
                    </a14:imgEffect>
                  </a14:imgLayer>
                </a14:imgProps>
              </a:ext>
            </a:extLst>
          </a:blip>
          <a:srcRect l="73503" t="14423" r="2151" b="59985"/>
          <a:stretch/>
        </p:blipFill>
        <p:spPr>
          <a:xfrm>
            <a:off x="471798" y="4191000"/>
            <a:ext cx="390611" cy="410589"/>
          </a:xfrm>
          <a:prstGeom prst="rect">
            <a:avLst/>
          </a:prstGeom>
        </p:spPr>
      </p:pic>
    </p:spTree>
    <p:extLst>
      <p:ext uri="{BB962C8B-B14F-4D97-AF65-F5344CB8AC3E}">
        <p14:creationId xmlns:p14="http://schemas.microsoft.com/office/powerpoint/2010/main" val="286717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122237"/>
            <a:ext cx="8229600" cy="639763"/>
          </a:xfrm>
        </p:spPr>
        <p:txBody>
          <a:bodyPr/>
          <a:lstStyle/>
          <a:p>
            <a:pPr algn="ctr">
              <a:buNone/>
            </a:pPr>
            <a:r>
              <a:rPr lang="en-US" sz="4400" dirty="0">
                <a:latin typeface="KG Cold Coffee"/>
                <a:cs typeface="KG Cold Coffee"/>
              </a:rPr>
              <a:t>Kinder Schedule</a:t>
            </a:r>
          </a:p>
        </p:txBody>
      </p:sp>
      <p:sp>
        <p:nvSpPr>
          <p:cNvPr id="41" name="Text Placeholder 40"/>
          <p:cNvSpPr>
            <a:spLocks noGrp="1"/>
          </p:cNvSpPr>
          <p:nvPr>
            <p:ph type="body" sz="quarter" idx="16"/>
          </p:nvPr>
        </p:nvSpPr>
        <p:spPr>
          <a:xfrm>
            <a:off x="2362200" y="762000"/>
            <a:ext cx="6629400" cy="457200"/>
          </a:xfrm>
        </p:spPr>
        <p:txBody>
          <a:bodyPr>
            <a:noAutofit/>
          </a:bodyPr>
          <a:lstStyle/>
          <a:p>
            <a:pPr lvl="0"/>
            <a:r>
              <a:rPr lang="en-US" sz="2400" dirty="0">
                <a:latin typeface="HelloArchitect"/>
                <a:cs typeface="HelloArchitect"/>
              </a:rPr>
              <a:t>Earliest kids can be dropped off in cafeteria</a:t>
            </a:r>
          </a:p>
        </p:txBody>
      </p:sp>
      <p:sp>
        <p:nvSpPr>
          <p:cNvPr id="29" name="Right Arrow Callout 28"/>
          <p:cNvSpPr/>
          <p:nvPr/>
        </p:nvSpPr>
        <p:spPr>
          <a:xfrm>
            <a:off x="457200" y="762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7:45</a:t>
            </a:r>
          </a:p>
        </p:txBody>
      </p:sp>
      <p:sp>
        <p:nvSpPr>
          <p:cNvPr id="19" name="Text Placeholder 40"/>
          <p:cNvSpPr>
            <a:spLocks noGrp="1"/>
          </p:cNvSpPr>
          <p:nvPr>
            <p:ph type="body" sz="quarter" idx="16"/>
          </p:nvPr>
        </p:nvSpPr>
        <p:spPr>
          <a:xfrm>
            <a:off x="2362200" y="1295400"/>
            <a:ext cx="6629400" cy="457200"/>
          </a:xfrm>
        </p:spPr>
        <p:txBody>
          <a:bodyPr>
            <a:noAutofit/>
          </a:bodyPr>
          <a:lstStyle/>
          <a:p>
            <a:pPr lvl="0"/>
            <a:r>
              <a:rPr lang="en-US" sz="4000" dirty="0">
                <a:latin typeface="HelloArchitect"/>
                <a:cs typeface="HelloArchitect"/>
              </a:rPr>
              <a:t>Classrooms open</a:t>
            </a:r>
          </a:p>
        </p:txBody>
      </p:sp>
      <p:sp>
        <p:nvSpPr>
          <p:cNvPr id="20" name="Right Arrow Callout 19"/>
          <p:cNvSpPr/>
          <p:nvPr/>
        </p:nvSpPr>
        <p:spPr>
          <a:xfrm>
            <a:off x="457200" y="14478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8:10</a:t>
            </a:r>
          </a:p>
        </p:txBody>
      </p:sp>
      <p:sp>
        <p:nvSpPr>
          <p:cNvPr id="21" name="Text Placeholder 40"/>
          <p:cNvSpPr>
            <a:spLocks noGrp="1"/>
          </p:cNvSpPr>
          <p:nvPr>
            <p:ph type="body" sz="quarter" idx="16"/>
          </p:nvPr>
        </p:nvSpPr>
        <p:spPr>
          <a:xfrm>
            <a:off x="2438400" y="2057400"/>
            <a:ext cx="6629400" cy="457200"/>
          </a:xfrm>
        </p:spPr>
        <p:txBody>
          <a:bodyPr>
            <a:noAutofit/>
          </a:bodyPr>
          <a:lstStyle/>
          <a:p>
            <a:pPr lvl="0"/>
            <a:r>
              <a:rPr lang="en-US" sz="4000" dirty="0">
                <a:latin typeface="HelloArchitect"/>
                <a:cs typeface="HelloArchitect"/>
              </a:rPr>
              <a:t>School starts</a:t>
            </a:r>
          </a:p>
        </p:txBody>
      </p:sp>
      <p:sp>
        <p:nvSpPr>
          <p:cNvPr id="22" name="Right Arrow Callout 21"/>
          <p:cNvSpPr/>
          <p:nvPr/>
        </p:nvSpPr>
        <p:spPr>
          <a:xfrm>
            <a:off x="457200" y="21336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8:20</a:t>
            </a:r>
          </a:p>
        </p:txBody>
      </p:sp>
      <p:sp>
        <p:nvSpPr>
          <p:cNvPr id="23" name="Text Placeholder 40"/>
          <p:cNvSpPr>
            <a:spLocks noGrp="1"/>
          </p:cNvSpPr>
          <p:nvPr>
            <p:ph type="body" sz="quarter" idx="16"/>
          </p:nvPr>
        </p:nvSpPr>
        <p:spPr>
          <a:xfrm>
            <a:off x="2438400" y="2743200"/>
            <a:ext cx="6629400" cy="457200"/>
          </a:xfrm>
        </p:spPr>
        <p:txBody>
          <a:bodyPr>
            <a:noAutofit/>
          </a:bodyPr>
          <a:lstStyle/>
          <a:p>
            <a:pPr lvl="0"/>
            <a:r>
              <a:rPr lang="en-US" sz="4000" dirty="0">
                <a:latin typeface="HelloArchitect"/>
                <a:cs typeface="HelloArchitect"/>
              </a:rPr>
              <a:t>Academics</a:t>
            </a:r>
          </a:p>
        </p:txBody>
      </p:sp>
      <p:sp>
        <p:nvSpPr>
          <p:cNvPr id="25" name="Right Arrow Callout 24"/>
          <p:cNvSpPr/>
          <p:nvPr/>
        </p:nvSpPr>
        <p:spPr>
          <a:xfrm>
            <a:off x="457200" y="28194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8:20</a:t>
            </a:r>
          </a:p>
        </p:txBody>
      </p:sp>
      <p:sp>
        <p:nvSpPr>
          <p:cNvPr id="30" name="Text Placeholder 40"/>
          <p:cNvSpPr>
            <a:spLocks noGrp="1"/>
          </p:cNvSpPr>
          <p:nvPr>
            <p:ph type="body" sz="quarter" idx="16"/>
          </p:nvPr>
        </p:nvSpPr>
        <p:spPr>
          <a:xfrm>
            <a:off x="2438400" y="3429000"/>
            <a:ext cx="6629400" cy="457200"/>
          </a:xfrm>
        </p:spPr>
        <p:txBody>
          <a:bodyPr>
            <a:noAutofit/>
          </a:bodyPr>
          <a:lstStyle/>
          <a:p>
            <a:pPr lvl="0"/>
            <a:r>
              <a:rPr lang="en-US" sz="4000" dirty="0">
                <a:latin typeface="HelloArchitect"/>
                <a:cs typeface="HelloArchitect"/>
              </a:rPr>
              <a:t>Brain Break</a:t>
            </a:r>
          </a:p>
        </p:txBody>
      </p:sp>
      <p:sp>
        <p:nvSpPr>
          <p:cNvPr id="31" name="Right Arrow Callout 30"/>
          <p:cNvSpPr/>
          <p:nvPr/>
        </p:nvSpPr>
        <p:spPr>
          <a:xfrm>
            <a:off x="457200" y="3505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10:30</a:t>
            </a:r>
          </a:p>
        </p:txBody>
      </p:sp>
      <p:sp>
        <p:nvSpPr>
          <p:cNvPr id="14" name="Right Arrow Callout 13"/>
          <p:cNvSpPr/>
          <p:nvPr/>
        </p:nvSpPr>
        <p:spPr>
          <a:xfrm>
            <a:off x="457200" y="4267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10:50</a:t>
            </a:r>
          </a:p>
        </p:txBody>
      </p:sp>
      <p:sp>
        <p:nvSpPr>
          <p:cNvPr id="15" name="Right Arrow Callout 14"/>
          <p:cNvSpPr/>
          <p:nvPr/>
        </p:nvSpPr>
        <p:spPr>
          <a:xfrm>
            <a:off x="457200" y="4953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11:15</a:t>
            </a:r>
          </a:p>
        </p:txBody>
      </p:sp>
      <p:sp>
        <p:nvSpPr>
          <p:cNvPr id="2" name="TextBox 1"/>
          <p:cNvSpPr txBox="1"/>
          <p:nvPr/>
        </p:nvSpPr>
        <p:spPr>
          <a:xfrm>
            <a:off x="2781751" y="4555204"/>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8" name="Text Placeholder 40"/>
          <p:cNvSpPr>
            <a:spLocks noGrp="1"/>
          </p:cNvSpPr>
          <p:nvPr>
            <p:ph type="body" sz="quarter" idx="16"/>
          </p:nvPr>
        </p:nvSpPr>
        <p:spPr>
          <a:xfrm>
            <a:off x="2438400" y="4191000"/>
            <a:ext cx="6629400" cy="457200"/>
          </a:xfrm>
        </p:spPr>
        <p:txBody>
          <a:bodyPr>
            <a:noAutofit/>
          </a:bodyPr>
          <a:lstStyle/>
          <a:p>
            <a:pPr lvl="0"/>
            <a:r>
              <a:rPr lang="en-US" sz="4000" dirty="0">
                <a:latin typeface="HelloArchitect"/>
                <a:cs typeface="HelloArchitect"/>
              </a:rPr>
              <a:t>Lunch</a:t>
            </a:r>
          </a:p>
        </p:txBody>
      </p:sp>
      <p:sp>
        <p:nvSpPr>
          <p:cNvPr id="24" name="Text Placeholder 40"/>
          <p:cNvSpPr>
            <a:spLocks noGrp="1"/>
          </p:cNvSpPr>
          <p:nvPr>
            <p:ph type="body" sz="quarter" idx="16"/>
          </p:nvPr>
        </p:nvSpPr>
        <p:spPr>
          <a:xfrm>
            <a:off x="2438400" y="4876800"/>
            <a:ext cx="6629400" cy="457200"/>
          </a:xfrm>
        </p:spPr>
        <p:txBody>
          <a:bodyPr>
            <a:noAutofit/>
          </a:bodyPr>
          <a:lstStyle/>
          <a:p>
            <a:pPr lvl="0"/>
            <a:r>
              <a:rPr lang="en-US" sz="4000" dirty="0">
                <a:latin typeface="HelloArchitect"/>
                <a:cs typeface="HelloArchitect"/>
              </a:rPr>
              <a:t>Academics</a:t>
            </a:r>
          </a:p>
        </p:txBody>
      </p:sp>
      <p:pic>
        <p:nvPicPr>
          <p:cNvPr id="34" name="Picture 33"/>
          <p:cNvPicPr>
            <a:picLocks noChangeAspect="1"/>
          </p:cNvPicPr>
          <p:nvPr/>
        </p:nvPicPr>
        <p:blipFill>
          <a:blip r:embed="rId3"/>
          <a:stretch>
            <a:fillRect/>
          </a:stretch>
        </p:blipFill>
        <p:spPr>
          <a:xfrm rot="241945">
            <a:off x="6533618" y="1828800"/>
            <a:ext cx="2209800" cy="38552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639763"/>
          </a:xfrm>
        </p:spPr>
        <p:txBody>
          <a:bodyPr/>
          <a:lstStyle/>
          <a:p>
            <a:pPr algn="ctr">
              <a:buNone/>
            </a:pPr>
            <a:r>
              <a:rPr lang="en-US" sz="1800" dirty="0">
                <a:latin typeface="KG Cold Coffee"/>
                <a:cs typeface="KG Cold Coffee"/>
              </a:rPr>
              <a:t>Our Daily Schedule </a:t>
            </a:r>
            <a:r>
              <a:rPr lang="en-US" sz="1800" dirty="0" err="1">
                <a:latin typeface="KG Cold Coffee"/>
                <a:cs typeface="KG Cold Coffee"/>
              </a:rPr>
              <a:t>Cont</a:t>
            </a:r>
            <a:r>
              <a:rPr lang="en-US" sz="1800" dirty="0">
                <a:latin typeface="KG Cold Coffee"/>
                <a:cs typeface="KG Cold Coffee"/>
              </a:rPr>
              <a:t>…</a:t>
            </a:r>
          </a:p>
        </p:txBody>
      </p:sp>
      <p:sp>
        <p:nvSpPr>
          <p:cNvPr id="16" name="Right Arrow Callout 15"/>
          <p:cNvSpPr/>
          <p:nvPr/>
        </p:nvSpPr>
        <p:spPr>
          <a:xfrm>
            <a:off x="457200" y="838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12:35</a:t>
            </a:r>
          </a:p>
        </p:txBody>
      </p:sp>
      <p:sp>
        <p:nvSpPr>
          <p:cNvPr id="17" name="Text Placeholder 40"/>
          <p:cNvSpPr>
            <a:spLocks noGrp="1"/>
          </p:cNvSpPr>
          <p:nvPr>
            <p:ph type="body" sz="quarter" idx="16"/>
          </p:nvPr>
        </p:nvSpPr>
        <p:spPr>
          <a:xfrm>
            <a:off x="2438400" y="762000"/>
            <a:ext cx="6629400" cy="457200"/>
          </a:xfrm>
        </p:spPr>
        <p:txBody>
          <a:bodyPr>
            <a:noAutofit/>
          </a:bodyPr>
          <a:lstStyle/>
          <a:p>
            <a:pPr lvl="0"/>
            <a:r>
              <a:rPr lang="en-US" sz="4000" dirty="0">
                <a:latin typeface="HelloArchitect"/>
                <a:cs typeface="HelloArchitect"/>
              </a:rPr>
              <a:t>Specials</a:t>
            </a:r>
          </a:p>
        </p:txBody>
      </p:sp>
      <p:sp>
        <p:nvSpPr>
          <p:cNvPr id="29" name="Right Arrow Callout 28"/>
          <p:cNvSpPr/>
          <p:nvPr/>
        </p:nvSpPr>
        <p:spPr>
          <a:xfrm>
            <a:off x="457200" y="1524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1:25</a:t>
            </a:r>
          </a:p>
        </p:txBody>
      </p:sp>
      <p:sp>
        <p:nvSpPr>
          <p:cNvPr id="41" name="Text Placeholder 40"/>
          <p:cNvSpPr>
            <a:spLocks noGrp="1"/>
          </p:cNvSpPr>
          <p:nvPr>
            <p:ph type="body" sz="quarter" idx="16"/>
          </p:nvPr>
        </p:nvSpPr>
        <p:spPr>
          <a:xfrm>
            <a:off x="2438400" y="1447800"/>
            <a:ext cx="6629400" cy="457200"/>
          </a:xfrm>
        </p:spPr>
        <p:txBody>
          <a:bodyPr>
            <a:noAutofit/>
          </a:bodyPr>
          <a:lstStyle/>
          <a:p>
            <a:pPr lvl="0"/>
            <a:r>
              <a:rPr lang="en-US" sz="4000" dirty="0">
                <a:latin typeface="HelloArchitect"/>
                <a:cs typeface="HelloArchitect"/>
              </a:rPr>
              <a:t>Recess</a:t>
            </a:r>
          </a:p>
        </p:txBody>
      </p:sp>
      <p:sp>
        <p:nvSpPr>
          <p:cNvPr id="19" name="Text Placeholder 40"/>
          <p:cNvSpPr>
            <a:spLocks noGrp="1"/>
          </p:cNvSpPr>
          <p:nvPr>
            <p:ph type="body" sz="quarter" idx="16"/>
          </p:nvPr>
        </p:nvSpPr>
        <p:spPr>
          <a:xfrm>
            <a:off x="2438400" y="2133600"/>
            <a:ext cx="6629400" cy="457200"/>
          </a:xfrm>
        </p:spPr>
        <p:txBody>
          <a:bodyPr>
            <a:noAutofit/>
          </a:bodyPr>
          <a:lstStyle/>
          <a:p>
            <a:pPr lvl="0"/>
            <a:r>
              <a:rPr lang="en-US" sz="4000" dirty="0">
                <a:latin typeface="HelloArchitect"/>
                <a:cs typeface="HelloArchitect"/>
              </a:rPr>
              <a:t>Snack and Story Time</a:t>
            </a:r>
          </a:p>
        </p:txBody>
      </p:sp>
      <p:sp>
        <p:nvSpPr>
          <p:cNvPr id="20" name="Right Arrow Callout 19"/>
          <p:cNvSpPr/>
          <p:nvPr/>
        </p:nvSpPr>
        <p:spPr>
          <a:xfrm>
            <a:off x="457200" y="22098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1:55</a:t>
            </a:r>
          </a:p>
        </p:txBody>
      </p:sp>
      <p:sp>
        <p:nvSpPr>
          <p:cNvPr id="21" name="Text Placeholder 40"/>
          <p:cNvSpPr>
            <a:spLocks noGrp="1"/>
          </p:cNvSpPr>
          <p:nvPr>
            <p:ph type="body" sz="quarter" idx="16"/>
          </p:nvPr>
        </p:nvSpPr>
        <p:spPr>
          <a:xfrm>
            <a:off x="2438400" y="2819400"/>
            <a:ext cx="6629400" cy="457200"/>
          </a:xfrm>
        </p:spPr>
        <p:txBody>
          <a:bodyPr>
            <a:noAutofit/>
          </a:bodyPr>
          <a:lstStyle/>
          <a:p>
            <a:pPr lvl="0"/>
            <a:r>
              <a:rPr lang="en-US" sz="4000" dirty="0">
                <a:latin typeface="HelloArchitect"/>
                <a:cs typeface="HelloArchitect"/>
              </a:rPr>
              <a:t>Academics</a:t>
            </a:r>
          </a:p>
        </p:txBody>
      </p:sp>
      <p:sp>
        <p:nvSpPr>
          <p:cNvPr id="22" name="Right Arrow Callout 21"/>
          <p:cNvSpPr/>
          <p:nvPr/>
        </p:nvSpPr>
        <p:spPr>
          <a:xfrm>
            <a:off x="457200" y="28956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2:15</a:t>
            </a:r>
          </a:p>
        </p:txBody>
      </p:sp>
      <p:sp>
        <p:nvSpPr>
          <p:cNvPr id="23" name="Text Placeholder 40"/>
          <p:cNvSpPr>
            <a:spLocks noGrp="1"/>
          </p:cNvSpPr>
          <p:nvPr>
            <p:ph type="body" sz="quarter" idx="16"/>
          </p:nvPr>
        </p:nvSpPr>
        <p:spPr>
          <a:xfrm>
            <a:off x="2438400" y="3429000"/>
            <a:ext cx="6629400" cy="457200"/>
          </a:xfrm>
        </p:spPr>
        <p:txBody>
          <a:bodyPr>
            <a:noAutofit/>
          </a:bodyPr>
          <a:lstStyle/>
          <a:p>
            <a:pPr lvl="0"/>
            <a:r>
              <a:rPr lang="en-US" sz="4000" dirty="0">
                <a:latin typeface="HelloArchitect"/>
                <a:cs typeface="HelloArchitect"/>
              </a:rPr>
              <a:t>S.T.E.A.M. / </a:t>
            </a:r>
            <a:r>
              <a:rPr lang="en-US" sz="2400" dirty="0">
                <a:latin typeface="HelloArchitect"/>
                <a:cs typeface="HelloArchitect"/>
              </a:rPr>
              <a:t>Developmental Centers</a:t>
            </a:r>
            <a:r>
              <a:rPr lang="en-US" sz="2400" b="1" dirty="0">
                <a:latin typeface="HelloArchitect"/>
                <a:cs typeface="HelloArchitect"/>
              </a:rPr>
              <a:t> </a:t>
            </a:r>
          </a:p>
        </p:txBody>
      </p:sp>
      <p:sp>
        <p:nvSpPr>
          <p:cNvPr id="25" name="Right Arrow Callout 24"/>
          <p:cNvSpPr/>
          <p:nvPr/>
        </p:nvSpPr>
        <p:spPr>
          <a:xfrm>
            <a:off x="457200" y="35814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2:45</a:t>
            </a:r>
          </a:p>
        </p:txBody>
      </p:sp>
      <p:sp>
        <p:nvSpPr>
          <p:cNvPr id="30" name="Text Placeholder 40"/>
          <p:cNvSpPr>
            <a:spLocks noGrp="1"/>
          </p:cNvSpPr>
          <p:nvPr>
            <p:ph type="body" sz="quarter" idx="16"/>
          </p:nvPr>
        </p:nvSpPr>
        <p:spPr>
          <a:xfrm>
            <a:off x="2438400" y="4114800"/>
            <a:ext cx="6629400" cy="457200"/>
          </a:xfrm>
        </p:spPr>
        <p:txBody>
          <a:bodyPr>
            <a:noAutofit/>
          </a:bodyPr>
          <a:lstStyle/>
          <a:p>
            <a:pPr lvl="0"/>
            <a:r>
              <a:rPr lang="en-US" sz="4000" dirty="0">
                <a:latin typeface="HelloArchitect"/>
                <a:cs typeface="HelloArchitect"/>
              </a:rPr>
              <a:t>Closure and Pack Up </a:t>
            </a:r>
          </a:p>
        </p:txBody>
      </p:sp>
      <p:sp>
        <p:nvSpPr>
          <p:cNvPr id="31" name="Right Arrow Callout 30"/>
          <p:cNvSpPr/>
          <p:nvPr/>
        </p:nvSpPr>
        <p:spPr>
          <a:xfrm>
            <a:off x="457200" y="4267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3:15</a:t>
            </a:r>
          </a:p>
        </p:txBody>
      </p:sp>
      <p:sp>
        <p:nvSpPr>
          <p:cNvPr id="14" name="Right Arrow Callout 13"/>
          <p:cNvSpPr/>
          <p:nvPr/>
        </p:nvSpPr>
        <p:spPr>
          <a:xfrm>
            <a:off x="457200" y="4953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3:30</a:t>
            </a:r>
          </a:p>
        </p:txBody>
      </p:sp>
      <p:sp>
        <p:nvSpPr>
          <p:cNvPr id="18" name="Text Placeholder 40"/>
          <p:cNvSpPr>
            <a:spLocks noGrp="1"/>
          </p:cNvSpPr>
          <p:nvPr>
            <p:ph type="body" sz="quarter" idx="16"/>
          </p:nvPr>
        </p:nvSpPr>
        <p:spPr>
          <a:xfrm>
            <a:off x="2438400" y="4800600"/>
            <a:ext cx="6629400" cy="457200"/>
          </a:xfrm>
        </p:spPr>
        <p:txBody>
          <a:bodyPr>
            <a:noAutofit/>
          </a:bodyPr>
          <a:lstStyle/>
          <a:p>
            <a:pPr lvl="0"/>
            <a:r>
              <a:rPr lang="en-US" sz="4000" dirty="0">
                <a:latin typeface="HelloArchitect"/>
                <a:cs typeface="HelloArchitect"/>
              </a:rPr>
              <a:t>Dismissal</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3559" y1="5206" x2="15678" y2="13449"/>
                        <a14:foregroundMark x1="16525" y1="68980" x2="14407" y2="78091"/>
                        <a14:foregroundMark x1="71186" y1="69848" x2="73729" y2="76356"/>
                        <a14:foregroundMark x1="19068" y1="87852" x2="39831" y2="97397"/>
                        <a14:foregroundMark x1="25847" y1="86334" x2="19915" y2="87636"/>
                        <a14:foregroundMark x1="55508" y1="91757" x2="83898" y2="95879"/>
                        <a14:foregroundMark x1="37712" y1="4555" x2="71610" y2="8460"/>
                        <a14:foregroundMark x1="10169" y1="92842" x2="10169" y2="92842"/>
                      </a14:backgroundRemoval>
                    </a14:imgEffect>
                  </a14:imgLayer>
                </a14:imgProps>
              </a:ext>
            </a:extLst>
          </a:blip>
          <a:stretch>
            <a:fillRect/>
          </a:stretch>
        </p:blipFill>
        <p:spPr>
          <a:xfrm>
            <a:off x="7467600" y="3962400"/>
            <a:ext cx="1527085" cy="2982994"/>
          </a:xfrm>
          <a:prstGeom prst="rect">
            <a:avLst/>
          </a:prstGeom>
        </p:spPr>
      </p:pic>
    </p:spTree>
    <p:extLst>
      <p:ext uri="{BB962C8B-B14F-4D97-AF65-F5344CB8AC3E}">
        <p14:creationId xmlns:p14="http://schemas.microsoft.com/office/powerpoint/2010/main" val="3682823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198437"/>
            <a:ext cx="8229600" cy="639763"/>
          </a:xfrm>
        </p:spPr>
        <p:txBody>
          <a:bodyPr/>
          <a:lstStyle/>
          <a:p>
            <a:pPr algn="ctr">
              <a:buNone/>
            </a:pPr>
            <a:r>
              <a:rPr lang="en-US" sz="4400" dirty="0">
                <a:latin typeface="KG Cold Coffee"/>
                <a:cs typeface="KG Cold Coffee"/>
              </a:rPr>
              <a:t>Specials…</a:t>
            </a:r>
          </a:p>
        </p:txBody>
      </p:sp>
      <p:sp>
        <p:nvSpPr>
          <p:cNvPr id="3" name="Text Placeholder 2"/>
          <p:cNvSpPr>
            <a:spLocks noGrp="1"/>
          </p:cNvSpPr>
          <p:nvPr>
            <p:ph type="body" sz="quarter" idx="16"/>
          </p:nvPr>
        </p:nvSpPr>
        <p:spPr>
          <a:xfrm>
            <a:off x="914400" y="1483200"/>
            <a:ext cx="7162800" cy="4536600"/>
          </a:xfrm>
        </p:spPr>
        <p:txBody>
          <a:bodyPr>
            <a:normAutofit fontScale="85000" lnSpcReduction="20000"/>
          </a:bodyPr>
          <a:lstStyle/>
          <a:p>
            <a:r>
              <a:rPr lang="en-US" sz="2800" dirty="0">
                <a:latin typeface="HelloArchitect"/>
                <a:cs typeface="HelloArchitect"/>
              </a:rPr>
              <a:t>     Art, Music and P.E. are on a 3 day rotation. </a:t>
            </a:r>
          </a:p>
          <a:p>
            <a:endParaRPr lang="en-US" sz="2800" dirty="0">
              <a:latin typeface="HelloArchitect"/>
              <a:cs typeface="HelloArchitect"/>
            </a:endParaRPr>
          </a:p>
          <a:p>
            <a:r>
              <a:rPr lang="en-US" sz="2800" dirty="0">
                <a:latin typeface="HelloArchitect"/>
                <a:cs typeface="HelloArchitect"/>
              </a:rPr>
              <a:t>     Find your child’s specials schedule on 	teacher’s webpage. </a:t>
            </a:r>
          </a:p>
          <a:p>
            <a:endParaRPr lang="en-US" sz="2800" dirty="0">
              <a:latin typeface="HelloArchitect"/>
              <a:cs typeface="HelloArchitect"/>
            </a:endParaRPr>
          </a:p>
          <a:p>
            <a:r>
              <a:rPr lang="en-US" sz="2800" dirty="0">
                <a:latin typeface="HelloArchitect"/>
                <a:cs typeface="HelloArchitect"/>
              </a:rPr>
              <a:t>     FTE home page has calendar that lists 	</a:t>
            </a:r>
          </a:p>
          <a:p>
            <a:r>
              <a:rPr lang="en-US" sz="2800" dirty="0">
                <a:latin typeface="HelloArchitect"/>
                <a:cs typeface="HelloArchitect"/>
              </a:rPr>
              <a:t>	A day, B day or C day. </a:t>
            </a:r>
          </a:p>
          <a:p>
            <a:endParaRPr lang="en-US" sz="2800" dirty="0">
              <a:latin typeface="HelloArchitect"/>
              <a:cs typeface="HelloArchitect"/>
            </a:endParaRPr>
          </a:p>
          <a:p>
            <a:r>
              <a:rPr lang="en-US" sz="2800" dirty="0">
                <a:latin typeface="HelloArchitect"/>
                <a:cs typeface="HelloArchitect"/>
              </a:rPr>
              <a:t>     Tennis shoes are </a:t>
            </a:r>
            <a:r>
              <a:rPr lang="en-US" sz="2800" u="sng" dirty="0">
                <a:latin typeface="HelloArchitect"/>
                <a:cs typeface="HelloArchitect"/>
              </a:rPr>
              <a:t>preferred</a:t>
            </a:r>
            <a:r>
              <a:rPr lang="en-US" sz="2800" dirty="0">
                <a:latin typeface="HelloArchitect"/>
                <a:cs typeface="HelloArchitect"/>
              </a:rPr>
              <a:t> footwear. </a:t>
            </a:r>
          </a:p>
          <a:p>
            <a:endParaRPr lang="en-US" sz="2800" dirty="0">
              <a:latin typeface="HelloArchitect"/>
              <a:cs typeface="HelloArchitect"/>
            </a:endParaRPr>
          </a:p>
          <a:p>
            <a:r>
              <a:rPr lang="en-US" sz="2800" dirty="0">
                <a:latin typeface="HelloArchitect"/>
                <a:cs typeface="HelloArchitect"/>
              </a:rPr>
              <a:t>     Privacy shorts needed under skirts and 	dresses.</a:t>
            </a:r>
          </a:p>
        </p:txBody>
      </p:sp>
      <p:pic>
        <p:nvPicPr>
          <p:cNvPr id="5" name="Picture 4"/>
          <p:cNvPicPr>
            <a:picLocks noChangeAspect="1"/>
          </p:cNvPicPr>
          <p:nvPr/>
        </p:nvPicPr>
        <p:blipFill>
          <a:blip r:embed="rId3"/>
          <a:stretch>
            <a:fillRect/>
          </a:stretch>
        </p:blipFill>
        <p:spPr>
          <a:xfrm>
            <a:off x="7437674" y="58928"/>
            <a:ext cx="1630125" cy="2684272"/>
          </a:xfrm>
          <a:prstGeom prst="rect">
            <a:avLst/>
          </a:prstGeom>
        </p:spPr>
      </p:pic>
      <p:pic>
        <p:nvPicPr>
          <p:cNvPr id="8" name="Picture 7"/>
          <p:cNvPicPr>
            <a:picLocks noChangeAspect="1"/>
          </p:cNvPicPr>
          <p:nvPr/>
        </p:nvPicPr>
        <p:blipFill>
          <a:blip r:embed="rId4"/>
          <a:stretch>
            <a:fillRect/>
          </a:stretch>
        </p:blipFill>
        <p:spPr>
          <a:xfrm>
            <a:off x="7777369" y="4114800"/>
            <a:ext cx="1366631" cy="25146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99623" l="0" r="100000">
                        <a14:foregroundMark x1="48667" y1="38442" x2="44333" y2="61181"/>
                        <a14:foregroundMark x1="51000" y1="74497" x2="66333" y2="74497"/>
                        <a14:foregroundMark x1="50000" y1="79020" x2="62667" y2="78894"/>
                        <a14:foregroundMark x1="26333" y1="76508" x2="41667" y2="76759"/>
                      </a14:backgroundRemoval>
                    </a14:imgEffect>
                  </a14:imgLayer>
                </a14:imgProps>
              </a:ext>
            </a:extLst>
          </a:blip>
          <a:stretch>
            <a:fillRect/>
          </a:stretch>
        </p:blipFill>
        <p:spPr>
          <a:xfrm>
            <a:off x="76200" y="1"/>
            <a:ext cx="1143000" cy="2743200"/>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259" b="93705" l="985" r="100000">
                        <a14:foregroundMark x1="66385" y1="7554" x2="66385" y2="7554"/>
                        <a14:backgroundMark x1="5345" y1="41547" x2="5345" y2="41547"/>
                        <a14:backgroundMark x1="26160" y1="27878" x2="26160" y2="27878"/>
                        <a14:backgroundMark x1="29114" y1="41367" x2="29114" y2="41367"/>
                        <a14:backgroundMark x1="25176" y1="42806" x2="25176" y2="42806"/>
                        <a14:backgroundMark x1="31364" y1="55755" x2="31364" y2="55755"/>
                      </a14:backgroundRemoval>
                    </a14:imgEffect>
                  </a14:imgLayer>
                </a14:imgProps>
              </a:ext>
            </a:extLst>
          </a:blip>
          <a:stretch>
            <a:fillRect/>
          </a:stretch>
        </p:blipFill>
        <p:spPr>
          <a:xfrm>
            <a:off x="990600" y="533400"/>
            <a:ext cx="1169314" cy="9144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31742" y="1447800"/>
            <a:ext cx="457200" cy="457200"/>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1">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11060" y="4267200"/>
            <a:ext cx="457200" cy="457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2">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11060" y="3200400"/>
            <a:ext cx="457200" cy="457200"/>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3">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28699" y="2209800"/>
            <a:ext cx="457200" cy="457200"/>
          </a:xfrm>
          <a:prstGeom prst="rect">
            <a:avLst/>
          </a:prstGeom>
        </p:spPr>
      </p:pic>
      <p:pic>
        <p:nvPicPr>
          <p:cNvPr id="14" name="Picture 13">
            <a:extLst>
              <a:ext uri="{FF2B5EF4-FFF2-40B4-BE49-F238E27FC236}">
                <a16:creationId xmlns:a16="http://schemas.microsoft.com/office/drawing/2014/main" id="{DA5DEC64-1339-714C-BDBF-9EACCC76254E}"/>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990600" y="5029200"/>
            <a:ext cx="457200" cy="457200"/>
          </a:xfrm>
          <a:prstGeom prst="rect">
            <a:avLst/>
          </a:prstGeom>
        </p:spPr>
      </p:pic>
    </p:spTree>
    <p:extLst>
      <p:ext uri="{BB962C8B-B14F-4D97-AF65-F5344CB8AC3E}">
        <p14:creationId xmlns:p14="http://schemas.microsoft.com/office/powerpoint/2010/main" val="68760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122237"/>
            <a:ext cx="8839200" cy="639763"/>
          </a:xfrm>
        </p:spPr>
        <p:txBody>
          <a:bodyPr/>
          <a:lstStyle/>
          <a:p>
            <a:pPr algn="ctr">
              <a:buNone/>
            </a:pPr>
            <a:r>
              <a:rPr lang="en-US" sz="4000" dirty="0">
                <a:latin typeface="KG Cold Coffee"/>
                <a:cs typeface="KG Cold Coffee"/>
              </a:rPr>
              <a:t>For the 1</a:t>
            </a:r>
            <a:r>
              <a:rPr lang="en-US" sz="4000" baseline="30000" dirty="0">
                <a:latin typeface="KG Cold Coffee"/>
                <a:cs typeface="KG Cold Coffee"/>
              </a:rPr>
              <a:t>st</a:t>
            </a:r>
            <a:r>
              <a:rPr lang="en-US" sz="4000" dirty="0">
                <a:latin typeface="KG Cold Coffee"/>
                <a:cs typeface="KG Cold Coffee"/>
              </a:rPr>
              <a:t> day …</a:t>
            </a:r>
          </a:p>
        </p:txBody>
      </p:sp>
      <p:sp>
        <p:nvSpPr>
          <p:cNvPr id="14" name="Text Placeholder 9"/>
          <p:cNvSpPr>
            <a:spLocks noGrp="1"/>
          </p:cNvSpPr>
          <p:nvPr>
            <p:ph type="body" sz="quarter" idx="13"/>
          </p:nvPr>
        </p:nvSpPr>
        <p:spPr>
          <a:xfrm>
            <a:off x="685800" y="762000"/>
            <a:ext cx="7772400" cy="5562600"/>
          </a:xfrm>
        </p:spPr>
        <p:txBody>
          <a:bodyPr>
            <a:normAutofit lnSpcReduction="10000"/>
          </a:bodyPr>
          <a:lstStyle/>
          <a:p>
            <a:r>
              <a:rPr lang="en-US" dirty="0">
                <a:latin typeface="HelloArchitect"/>
                <a:cs typeface="HelloArchitect"/>
              </a:rPr>
              <a:t>		  </a:t>
            </a:r>
            <a:r>
              <a:rPr lang="en-US" sz="2800" dirty="0">
                <a:latin typeface="HelloArchitect"/>
                <a:cs typeface="HelloArchitect"/>
              </a:rPr>
              <a:t>The RIGHT sized backpack.</a:t>
            </a:r>
          </a:p>
          <a:p>
            <a:endParaRPr lang="en-US" sz="900" dirty="0">
              <a:latin typeface="HelloArchitect"/>
              <a:cs typeface="HelloArchitect"/>
            </a:endParaRPr>
          </a:p>
          <a:p>
            <a:r>
              <a:rPr lang="en-US" dirty="0">
                <a:latin typeface="HelloArchitect"/>
                <a:cs typeface="HelloArchitect"/>
              </a:rPr>
              <a:t>		  </a:t>
            </a:r>
            <a:r>
              <a:rPr lang="en-US" sz="2800" dirty="0">
                <a:latin typeface="HelloArchitect"/>
                <a:cs typeface="HelloArchitect"/>
              </a:rPr>
              <a:t>Labeled water bottle </a:t>
            </a:r>
          </a:p>
          <a:p>
            <a:r>
              <a:rPr lang="en-US" sz="2800" dirty="0">
                <a:latin typeface="HelloArchitect"/>
                <a:cs typeface="HelloArchitect"/>
              </a:rPr>
              <a:t>		</a:t>
            </a:r>
            <a:r>
              <a:rPr lang="en-US" sz="1800" dirty="0">
                <a:latin typeface="HelloArchitect"/>
                <a:cs typeface="HelloArchitect"/>
              </a:rPr>
              <a:t>(Can be filled at school)             </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Lunch or lunch money in account.    	</a:t>
            </a:r>
            <a:r>
              <a:rPr lang="en-US" sz="2000" dirty="0">
                <a:latin typeface="HelloArchitect"/>
                <a:cs typeface="HelloArchitect"/>
              </a:rPr>
              <a:t>(Encouraged to bring lunch first 3 days).</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Healthy snack. (Water only for snack).</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Full set of extra clothes in labeled bag</a:t>
            </a:r>
            <a:r>
              <a:rPr lang="en-US" dirty="0">
                <a:latin typeface="HelloArchitect"/>
                <a:cs typeface="HelloArchitect"/>
              </a:rPr>
              <a:t>. </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Headphones sent in on the </a:t>
            </a:r>
            <a:r>
              <a:rPr lang="en-US" sz="2800" i="1" dirty="0">
                <a:latin typeface="HelloArchitect"/>
                <a:cs typeface="HelloArchitect"/>
              </a:rPr>
              <a:t>first week</a:t>
            </a:r>
            <a:r>
              <a:rPr lang="en-US" sz="2800" dirty="0">
                <a:latin typeface="HelloArchitect"/>
                <a:cs typeface="HelloArchitect"/>
              </a:rPr>
              <a:t>. </a:t>
            </a:r>
          </a:p>
          <a:p>
            <a:endParaRPr lang="en-US" sz="900" dirty="0">
              <a:latin typeface="HelloArchitect"/>
              <a:cs typeface="HelloArchitect"/>
            </a:endParaRPr>
          </a:p>
          <a:p>
            <a:r>
              <a:rPr lang="en-US" dirty="0">
                <a:latin typeface="HelloArchitect"/>
                <a:cs typeface="HelloArchitect"/>
              </a:rPr>
              <a:t>		  </a:t>
            </a:r>
            <a:r>
              <a:rPr lang="en-US" sz="2800" dirty="0">
                <a:latin typeface="HelloArchitect"/>
                <a:cs typeface="HelloArchitect"/>
              </a:rPr>
              <a:t>What NOT to have: toys, trinkets, 	distractions, etc...</a:t>
            </a:r>
            <a:endParaRPr lang="en-US" dirty="0">
              <a:latin typeface="HelloArchitect"/>
              <a:cs typeface="HelloArchitect"/>
            </a:endParaRPr>
          </a:p>
        </p:txBody>
      </p:sp>
      <p:pic>
        <p:nvPicPr>
          <p:cNvPr id="2" name="Picture 1"/>
          <p:cNvPicPr>
            <a:picLocks noChangeAspect="1"/>
          </p:cNvPicPr>
          <p:nvPr/>
        </p:nvPicPr>
        <p:blipFill>
          <a:blip r:embed="rId3"/>
          <a:stretch>
            <a:fillRect/>
          </a:stretch>
        </p:blipFill>
        <p:spPr>
          <a:xfrm>
            <a:off x="762000" y="838200"/>
            <a:ext cx="1065735" cy="304800"/>
          </a:xfrm>
          <a:prstGeom prst="rect">
            <a:avLst/>
          </a:prstGeom>
        </p:spPr>
      </p:pic>
      <p:pic>
        <p:nvPicPr>
          <p:cNvPr id="5" name="Picture 4"/>
          <p:cNvPicPr>
            <a:picLocks noChangeAspect="1"/>
          </p:cNvPicPr>
          <p:nvPr/>
        </p:nvPicPr>
        <p:blipFill>
          <a:blip r:embed="rId3"/>
          <a:stretch>
            <a:fillRect/>
          </a:stretch>
        </p:blipFill>
        <p:spPr>
          <a:xfrm>
            <a:off x="740044" y="2514600"/>
            <a:ext cx="1065735" cy="304800"/>
          </a:xfrm>
          <a:prstGeom prst="rect">
            <a:avLst/>
          </a:prstGeom>
        </p:spPr>
      </p:pic>
      <p:pic>
        <p:nvPicPr>
          <p:cNvPr id="6" name="Picture 5"/>
          <p:cNvPicPr>
            <a:picLocks noChangeAspect="1"/>
          </p:cNvPicPr>
          <p:nvPr/>
        </p:nvPicPr>
        <p:blipFill>
          <a:blip r:embed="rId3"/>
          <a:stretch>
            <a:fillRect/>
          </a:stretch>
        </p:blipFill>
        <p:spPr>
          <a:xfrm>
            <a:off x="740044" y="3505200"/>
            <a:ext cx="1065735" cy="304800"/>
          </a:xfrm>
          <a:prstGeom prst="rect">
            <a:avLst/>
          </a:prstGeom>
        </p:spPr>
      </p:pic>
      <p:pic>
        <p:nvPicPr>
          <p:cNvPr id="7" name="Picture 6"/>
          <p:cNvPicPr>
            <a:picLocks noChangeAspect="1"/>
          </p:cNvPicPr>
          <p:nvPr/>
        </p:nvPicPr>
        <p:blipFill>
          <a:blip r:embed="rId3"/>
          <a:stretch>
            <a:fillRect/>
          </a:stretch>
        </p:blipFill>
        <p:spPr>
          <a:xfrm>
            <a:off x="763065" y="5410200"/>
            <a:ext cx="1065735" cy="304800"/>
          </a:xfrm>
          <a:prstGeom prst="rect">
            <a:avLst/>
          </a:prstGeom>
        </p:spPr>
      </p:pic>
      <p:pic>
        <p:nvPicPr>
          <p:cNvPr id="8" name="Picture 7"/>
          <p:cNvPicPr>
            <a:picLocks noChangeAspect="1"/>
          </p:cNvPicPr>
          <p:nvPr/>
        </p:nvPicPr>
        <p:blipFill>
          <a:blip r:embed="rId3"/>
          <a:stretch>
            <a:fillRect/>
          </a:stretch>
        </p:blipFill>
        <p:spPr>
          <a:xfrm>
            <a:off x="762000" y="4191000"/>
            <a:ext cx="1065735" cy="304800"/>
          </a:xfrm>
          <a:prstGeom prst="rect">
            <a:avLst/>
          </a:prstGeom>
        </p:spPr>
      </p:pic>
      <p:pic>
        <p:nvPicPr>
          <p:cNvPr id="9" name="Picture 8"/>
          <p:cNvPicPr>
            <a:picLocks noChangeAspect="1"/>
          </p:cNvPicPr>
          <p:nvPr/>
        </p:nvPicPr>
        <p:blipFill>
          <a:blip r:embed="rId3"/>
          <a:stretch>
            <a:fillRect/>
          </a:stretch>
        </p:blipFill>
        <p:spPr>
          <a:xfrm>
            <a:off x="762000" y="4800600"/>
            <a:ext cx="1065735" cy="304800"/>
          </a:xfrm>
          <a:prstGeom prst="rect">
            <a:avLst/>
          </a:prstGeom>
        </p:spPr>
      </p:pic>
      <p:pic>
        <p:nvPicPr>
          <p:cNvPr id="10" name="Picture 9"/>
          <p:cNvPicPr>
            <a:picLocks noChangeAspect="1"/>
          </p:cNvPicPr>
          <p:nvPr/>
        </p:nvPicPr>
        <p:blipFill>
          <a:blip r:embed="rId3"/>
          <a:stretch>
            <a:fillRect/>
          </a:stretch>
        </p:blipFill>
        <p:spPr>
          <a:xfrm>
            <a:off x="762000" y="1447800"/>
            <a:ext cx="1065735" cy="304800"/>
          </a:xfrm>
          <a:prstGeom prst="rect">
            <a:avLst/>
          </a:prstGeom>
        </p:spPr>
      </p:pic>
      <p:pic>
        <p:nvPicPr>
          <p:cNvPr id="11" name="Picture 10"/>
          <p:cNvPicPr>
            <a:picLocks noChangeAspect="1"/>
          </p:cNvPicPr>
          <p:nvPr/>
        </p:nvPicPr>
        <p:blipFill>
          <a:blip r:embed="rId4"/>
          <a:stretch>
            <a:fillRect/>
          </a:stretch>
        </p:blipFill>
        <p:spPr>
          <a:xfrm>
            <a:off x="7888129" y="5067284"/>
            <a:ext cx="1255871" cy="1818456"/>
          </a:xfrm>
          <a:prstGeom prst="rect">
            <a:avLst/>
          </a:prstGeom>
        </p:spPr>
      </p:pic>
    </p:spTree>
    <p:extLst>
      <p:ext uri="{BB962C8B-B14F-4D97-AF65-F5344CB8AC3E}">
        <p14:creationId xmlns:p14="http://schemas.microsoft.com/office/powerpoint/2010/main" val="3597992601"/>
      </p:ext>
    </p:extLst>
  </p:cSld>
  <p:clrMapOvr>
    <a:masterClrMapping/>
  </p:clrMapOvr>
</p:sld>
</file>

<file path=ppt/theme/theme1.xml><?xml version="1.0" encoding="utf-8"?>
<a:theme xmlns:a="http://schemas.openxmlformats.org/drawingml/2006/main" name="TC01857271999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TC018572719991</Template>
  <TotalTime>32409</TotalTime>
  <Words>2312</Words>
  <Application>Microsoft Macintosh PowerPoint</Application>
  <PresentationFormat>On-screen Show (4:3)</PresentationFormat>
  <Paragraphs>320</Paragraphs>
  <Slides>23</Slides>
  <Notes>23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vt:i4>
      </vt:variant>
    </vt:vector>
  </HeadingPairs>
  <TitlesOfParts>
    <vt:vector size="44" baseType="lpstr">
      <vt:lpstr>123Marker Medium</vt:lpstr>
      <vt:lpstr>AbcTeacher</vt:lpstr>
      <vt:lpstr>Arial</vt:lpstr>
      <vt:lpstr>Calibri</vt:lpstr>
      <vt:lpstr>Ckgood Medium</vt:lpstr>
      <vt:lpstr>Ckschoolpics</vt:lpstr>
      <vt:lpstr>DJB This Font is Worn</vt:lpstr>
      <vt:lpstr>HelloArchitect</vt:lpstr>
      <vt:lpstr>HelloArchitect Medium</vt:lpstr>
      <vt:lpstr>HelloChalkTalk Medium</vt:lpstr>
      <vt:lpstr>HelloDeanna</vt:lpstr>
      <vt:lpstr>HelloDoodlePrint</vt:lpstr>
      <vt:lpstr>HelloDoodlePrint Medium</vt:lpstr>
      <vt:lpstr>HelloEtchASketch</vt:lpstr>
      <vt:lpstr>HelloHappy</vt:lpstr>
      <vt:lpstr>HelloMummy</vt:lpstr>
      <vt:lpstr>KG Cold Coffee</vt:lpstr>
      <vt:lpstr>KG Miss Kindergarten</vt:lpstr>
      <vt:lpstr>Perpetua</vt:lpstr>
      <vt:lpstr>Segoe UI</vt:lpstr>
      <vt:lpstr>TC018572719991</vt:lpstr>
      <vt:lpstr>Welcome to  Back to School Night  Kindergarten  2019-2020 Mrs. Chen, Mrs. Linder,  Ms. Ormand, Mrs. Purdy </vt:lpstr>
      <vt:lpstr>PowerPoint Presentation</vt:lpstr>
      <vt:lpstr>PowerPoint Presentation</vt:lpstr>
      <vt:lpstr>PowerPoint Presentation</vt:lpstr>
      <vt:lpstr>Muffin Morning</vt:lpstr>
      <vt:lpstr>Kinder Schedule</vt:lpstr>
      <vt:lpstr>Our Daily Schedule Cont…</vt:lpstr>
      <vt:lpstr>Specials…</vt:lpstr>
      <vt:lpstr>For the 1st day …</vt:lpstr>
      <vt:lpstr>Headphones…</vt:lpstr>
      <vt:lpstr>Academics… Link on webpage to T.E.K.S. Language Arts: Fountas and Pinnell Phonics: Fountas and Pinnell Lucy Calkins Writer’s Workshop Handwriting Without Tears Math: Envisions Science: FOSS S.T.E.A.M Carts Social Studies: Texas Studies Weekly  Social Emotional Learning: Second Step /Social Thinking    </vt:lpstr>
      <vt:lpstr>Volunteering…</vt:lpstr>
      <vt:lpstr>PowerPoint Presentation</vt:lpstr>
      <vt:lpstr>PowerPoint Presentation</vt:lpstr>
      <vt:lpstr>Tidbits…               </vt:lpstr>
      <vt:lpstr>Homework…</vt:lpstr>
      <vt:lpstr>Smart tags…              </vt:lpstr>
      <vt:lpstr>Transportation Home:</vt:lpstr>
      <vt:lpstr>PowerPoint Presentation</vt:lpstr>
      <vt:lpstr>Ipads &amp; tech…</vt:lpstr>
      <vt:lpstr>Communication…</vt:lpstr>
      <vt:lpstr>Do you have any grade-wide questions  for us? Specific questions can be asked in a moment in your child’s classroom. We will each dismiss to your child’s classroom to learn more about your child’s class and volunteer needs.  Ormand: room 34                   Chen: room 33   Linder: room 32                     Purdy : room 31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keywords/>
  <cp:lastModifiedBy>Microsoft Office User</cp:lastModifiedBy>
  <cp:revision>406</cp:revision>
  <cp:lastPrinted>2019-08-19T14:44:39Z</cp:lastPrinted>
  <dcterms:modified xsi:type="dcterms:W3CDTF">2019-08-20T01:15:10Z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